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6" r:id="rId1"/>
  </p:sldMasterIdLst>
  <p:notesMasterIdLst>
    <p:notesMasterId r:id="rId14"/>
  </p:notesMasterIdLst>
  <p:sldIdLst>
    <p:sldId id="405" r:id="rId2"/>
    <p:sldId id="316" r:id="rId3"/>
    <p:sldId id="437" r:id="rId4"/>
    <p:sldId id="438" r:id="rId5"/>
    <p:sldId id="440" r:id="rId6"/>
    <p:sldId id="426" r:id="rId7"/>
    <p:sldId id="442" r:id="rId8"/>
    <p:sldId id="443" r:id="rId9"/>
    <p:sldId id="439" r:id="rId10"/>
    <p:sldId id="444" r:id="rId11"/>
    <p:sldId id="445" r:id="rId12"/>
    <p:sldId id="446" r:id="rId13"/>
  </p:sldIdLst>
  <p:sldSz cx="12192000" cy="6858000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logica Roman Medium" panose="020B0604020202020204" charset="0"/>
      <p:regular r:id="rId19"/>
    </p:embeddedFont>
    <p:embeddedFont>
      <p:font typeface="Geologica Roman" panose="020B0604020202020204" charset="0"/>
      <p:regular r:id="rId20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pos="7265" userDrawn="1">
          <p15:clr>
            <a:srgbClr val="A4A3A4"/>
          </p15:clr>
        </p15:guide>
        <p15:guide id="6" pos="1255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orient="horz" pos="2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na Merzlyakova" initials="I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B9"/>
    <a:srgbClr val="01CCC7"/>
    <a:srgbClr val="6382C6"/>
    <a:srgbClr val="3C5CA3"/>
    <a:srgbClr val="21888A"/>
    <a:srgbClr val="15AEAE"/>
    <a:srgbClr val="F4F4F4"/>
    <a:srgbClr val="5CDEDB"/>
    <a:srgbClr val="FFFFFF"/>
    <a:srgbClr val="006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3172" autoAdjust="0"/>
  </p:normalViewPr>
  <p:slideViewPr>
    <p:cSldViewPr snapToGrid="0">
      <p:cViewPr varScale="1">
        <p:scale>
          <a:sx n="96" d="100"/>
          <a:sy n="96" d="100"/>
        </p:scale>
        <p:origin x="1122" y="84"/>
      </p:cViewPr>
      <p:guideLst>
        <p:guide orient="horz" pos="2183"/>
        <p:guide pos="302"/>
        <p:guide orient="horz" pos="3929"/>
        <p:guide pos="7265"/>
        <p:guide pos="1255"/>
        <p:guide pos="393"/>
        <p:guide orient="horz"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AA719-8712-4CEB-A59A-ED8764C36FF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771F6-3FE6-4108-BBFE-48A434143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3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3004-8EC2-88EE-1E03-2AC89367D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A162DB-3808-0448-0FEA-E662DAAB6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71B2A5-B865-1752-28FC-51E3AA7CD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91495B-01BF-1377-D331-EF21AEF32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5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3004-8EC2-88EE-1E03-2AC89367D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A162DB-3808-0448-0FEA-E662DAAB6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71B2A5-B865-1752-28FC-51E3AA7CD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91495B-01BF-1377-D331-EF21AEF32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3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3004-8EC2-88EE-1E03-2AC89367D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A162DB-3808-0448-0FEA-E662DAAB6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71B2A5-B865-1752-28FC-51E3AA7CD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91495B-01BF-1377-D331-EF21AEF32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9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4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2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6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52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3004-8EC2-88EE-1E03-2AC89367D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A162DB-3808-0448-0FEA-E662DAAB6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71B2A5-B865-1752-28FC-51E3AA7CD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91495B-01BF-1377-D331-EF21AEF32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8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3004-8EC2-88EE-1E03-2AC89367D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A162DB-3808-0448-0FEA-E662DAAB6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71B2A5-B865-1752-28FC-51E3AA7CD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91495B-01BF-1377-D331-EF21AEF32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9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71F6-3FE6-4108-BBFE-48A4341439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747" y="1695876"/>
            <a:ext cx="7007257" cy="1818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746" y="3630318"/>
            <a:ext cx="7007258" cy="1441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D9415-309D-4E51-83A7-140806A8816B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04" y="467485"/>
            <a:ext cx="3168408" cy="5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26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B3592-76A8-48EE-BE6D-8A7A3C3234F3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74B76A7E-1C5D-4812-B66C-0767672B4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25" y="467956"/>
            <a:ext cx="3104649" cy="5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4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69487-9547-4603-8488-EACB5AEA7041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2BA86FA7-5BAC-D281-F97A-25E1E4B6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58DE11F7-614D-992A-093E-157C62499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25" y="467956"/>
            <a:ext cx="3104649" cy="526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5459081"/>
            <a:ext cx="5196999" cy="10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338" y="50310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338" y="338283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C1CBA-98C5-44F5-B7AE-773D6D13E9B1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27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699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1123-92DA-44A3-9B86-3F82F757CFC9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8198F759-FB0E-71AE-A44B-5615DA1E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8475F-79DE-915C-0FAE-B755BA2FD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58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699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7001-B3B5-436E-BB4F-EB5161E5777B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8198F759-FB0E-71AE-A44B-5615DA1E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FBB5D1-F7E8-116F-0020-AAD137EE49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4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6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529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E79B0-2BFC-486E-AF36-76A92C7BD29C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3DA5DBC-CD26-C624-83A2-17F7AF0E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362EB-D23A-43B0-1E8E-67AB44157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62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48256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1ECAA-2A71-464D-A01E-957C3F737775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CA0F9B5B-E627-7C2A-D165-07DDD8D1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C486B9A-116E-E32B-0343-E8B02FF3C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BFAD7-E767-4A31-8387-EAD46643CDA7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5B69EB5-0B96-6387-E2CD-3CC3C2BC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56FCAE40-8DD5-3D27-E6B6-FA25DE12C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7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Только заголово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1D9B4-C814-4F4C-B7FC-05EEA1C697A7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5B69EB5-0B96-6387-E2CD-3CC3C2BC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CD38A9B-C9F7-19F7-CE06-5DA71D5F29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25" y="467956"/>
            <a:ext cx="3104649" cy="5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8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508C2-7359-45AF-8243-80EC143467A7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81" y="457677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198" y="1639315"/>
            <a:ext cx="9043447" cy="1818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198" y="3573757"/>
            <a:ext cx="6441649" cy="1441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F4155-CBEF-42B6-9944-969943F4516D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7F11990-7EC9-874C-1645-CEF2D76F8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6" y="467485"/>
            <a:ext cx="3168408" cy="5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9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Только заголовок"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19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0B031-1A5C-4EE8-B438-69323C728459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02DDCE0-90BB-54C5-DBF0-09156F1425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9D113-5D14-499B-8095-508F027EA936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0E17A43-5CFF-4D6A-BF9D-5D6984F78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" y="457677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Только заголовок"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19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E07D5-4B77-4F8F-8AD5-DDDE538C08DD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D97E8F-9C01-6F3D-8D25-4DB0555525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894B9-F6BF-495E-BF85-0A09E2235CAD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C2D39D0-2168-8362-6759-43DC335295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" y="457677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26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Только заголовок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19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B4EAD-9306-4A63-B43B-7D5FF1C96DA9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2F5581-0749-49DE-5319-16050A6F79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6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70C0A-6396-421F-AAED-213679C7F908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B1EE36E-6DE5-5124-EE01-B47925DE2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" y="457677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87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Только заголовок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19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045B8-A9CA-4EF4-8B00-95AAF9206EF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84012B-8EEC-CACB-EF3D-226AF77169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48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AC18-2EC9-434E-82C5-10F157BD2815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526FB79-F085-78CD-9F5A-7F2DA9084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81" y="457677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09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1460C-F9DD-44A7-97E1-2E18FF8687CC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2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524" y="249810"/>
            <a:ext cx="3581383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7626284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43524" y="1850010"/>
            <a:ext cx="358138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07506-C0C2-4DE6-A027-F594B7FF2A1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4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21" y="365125"/>
            <a:ext cx="9889503" cy="13255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228319-458B-479E-A12F-9667E2636A82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9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3728" y="249810"/>
            <a:ext cx="590117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5109328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23728" y="1850010"/>
            <a:ext cx="590117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05E1E-0196-41C3-B036-4852DB662EDE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772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002" y="249810"/>
            <a:ext cx="355390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7532016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71002" y="1850010"/>
            <a:ext cx="355390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C766A-5946-4840-9692-34508E25F5F6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637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448" y="249810"/>
            <a:ext cx="592946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5165889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95448" y="1850010"/>
            <a:ext cx="592946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6A37F2-F2B3-4DC2-8500-C01183C850FD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051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48" y="636310"/>
            <a:ext cx="515565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99245" y="0"/>
            <a:ext cx="579275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48" y="2236510"/>
            <a:ext cx="5155659" cy="2429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DC0D-8DA5-4169-93C8-F95CD1087FC4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371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48" y="636310"/>
            <a:ext cx="515565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99245" y="0"/>
            <a:ext cx="579275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48" y="2236510"/>
            <a:ext cx="5155659" cy="2429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B8CD5-D6CB-4531-B21A-B776AFA4AC82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68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E3B60-3EAC-4BB7-BA3B-CD468A0C2839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8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E0297-9510-45AF-8DC7-BFECBB7BA206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96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8394A">
                  <a:tint val="75000"/>
                </a:srgbClr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7324E-E26B-4952-A0FB-1805C3850F95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>
                    <a:tint val="75000"/>
                  </a:srgbClr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8394A">
                  <a:tint val="75000"/>
                </a:srgbClr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8394A">
                  <a:tint val="75000"/>
                </a:srgbClr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152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rgbClr val="E1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950" y="1875934"/>
            <a:ext cx="5533534" cy="31862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8D3B7-805E-455C-A362-5B30A831F74D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4012" y="160256"/>
            <a:ext cx="4942797" cy="628767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3E40B56-E9A8-7ACE-B84A-89E4C22509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30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7352" y="1875934"/>
            <a:ext cx="5533534" cy="31862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619AC-E93A-4E0C-AC46-D6D5D08604A5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919" y="1564849"/>
            <a:ext cx="5646246" cy="341584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D4BA92B-42B4-F758-32F6-FFCA0184A2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0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8B212-049D-403B-A59A-737D288030F2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C5F09D7-2B97-D2D5-F6B8-DAC307CF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B3BE448-BDBD-6270-B6D3-34F43A016B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67" y="46748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8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DD6C0-B5E0-4D70-8354-E44F08892C76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C438F12C-2EC8-9490-158C-6D379210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25" y="467956"/>
            <a:ext cx="3104649" cy="5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9D1E2-31D5-45B9-8366-254455A9642E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C438F12C-2EC8-9490-158C-6D379210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CFF30BA5-0B7A-0F6D-8049-A818DA8E0D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25" y="467956"/>
            <a:ext cx="3104649" cy="5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8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44F54-40AD-475A-9FE8-9153C5B26917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t>10.06.2025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C438F12C-2EC8-9490-158C-6D379210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6F32-1377-43F8-A1C8-A41B306225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38394A"/>
                </a:solidFill>
                <a:effectLst/>
                <a:uLnTx/>
                <a:uFillTx/>
                <a:latin typeface="Geologica Roman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8394A"/>
              </a:solidFill>
              <a:effectLst/>
              <a:uLnTx/>
              <a:uFillTx/>
              <a:latin typeface="Geologica Roman Medium"/>
              <a:ea typeface="+mn-ea"/>
              <a:cs typeface="+mn-cs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A3D8DE52-3706-69F0-222F-0213B2D3A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25" y="467956"/>
            <a:ext cx="3104649" cy="5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89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" name="Заголовок 1"/>
          <p:cNvSpPr>
            <a:spLocks noGrp="1"/>
          </p:cNvSpPr>
          <p:nvPr>
            <p:ph type="title"/>
          </p:nvPr>
        </p:nvSpPr>
        <p:spPr>
          <a:xfrm>
            <a:off x="524421" y="2991678"/>
            <a:ext cx="11075699" cy="20077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1A2A3D"/>
                </a:solidFill>
              </a:rPr>
              <a:t>Муниципальный образовательный форум </a:t>
            </a:r>
            <a:br>
              <a:rPr lang="ru-RU" sz="3600" b="1" dirty="0" smtClean="0">
                <a:solidFill>
                  <a:srgbClr val="1A2A3D"/>
                </a:solidFill>
              </a:rPr>
            </a:br>
            <a:r>
              <a:rPr lang="ru-RU" sz="3600" b="1" dirty="0" smtClean="0">
                <a:solidFill>
                  <a:srgbClr val="1A2A3D"/>
                </a:solidFill>
              </a:rPr>
              <a:t>(АПС - 2025)</a:t>
            </a:r>
            <a:br>
              <a:rPr lang="ru-RU" sz="3600" b="1" dirty="0" smtClean="0">
                <a:solidFill>
                  <a:srgbClr val="1A2A3D"/>
                </a:solidFill>
              </a:rPr>
            </a:br>
            <a:r>
              <a:rPr lang="ru-RU" sz="3600" b="1" dirty="0" smtClean="0">
                <a:solidFill>
                  <a:srgbClr val="1A2A3D"/>
                </a:solidFill>
              </a:rPr>
              <a:t>«Образовательный навигатор: учить сегодня, чтобы быть успешным завтра»</a:t>
            </a:r>
            <a:endParaRPr lang="ru-RU" sz="3600" b="1" dirty="0">
              <a:solidFill>
                <a:srgbClr val="007AB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771" y="915067"/>
            <a:ext cx="2073748" cy="1500325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67" y="915067"/>
            <a:ext cx="2190121" cy="1460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206" y="653077"/>
            <a:ext cx="2052479" cy="198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64711-A8EA-F16A-AC6C-020F85BB9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F84F3-8D38-27A7-869F-9FF60836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1" y="335307"/>
            <a:ext cx="9589985" cy="896899"/>
          </a:xfrm>
        </p:spPr>
        <p:txBody>
          <a:bodyPr>
            <a:noAutofit/>
          </a:bodyPr>
          <a:lstStyle/>
          <a:p>
            <a:r>
              <a:rPr lang="ru-RU" sz="2600" b="1" spc="-20" dirty="0">
                <a:latin typeface="Geologica Roman" pitchFamily="2" charset="0"/>
              </a:rPr>
              <a:t>Содержательные направления работы форума </a:t>
            </a:r>
            <a:endParaRPr lang="ru-RU" sz="2600" spc="-20" dirty="0">
              <a:latin typeface="Geologica Roman" pitchFamily="2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E926A3-77A9-D109-C66A-4A409339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10</a:t>
            </a:fld>
            <a:endParaRPr lang="ru-RU" dirty="0"/>
          </a:p>
        </p:txBody>
      </p:sp>
      <p:pic>
        <p:nvPicPr>
          <p:cNvPr id="7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FF86BF-B32A-9E5B-E7BD-006F76DC3D35}"/>
              </a:ext>
            </a:extLst>
          </p:cNvPr>
          <p:cNvSpPr txBox="1"/>
          <p:nvPr/>
        </p:nvSpPr>
        <p:spPr>
          <a:xfrm>
            <a:off x="841248" y="146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29B5D-5569-22CA-6294-3A8CAA4E590D}"/>
              </a:ext>
            </a:extLst>
          </p:cNvPr>
          <p:cNvSpPr txBox="1"/>
          <p:nvPr/>
        </p:nvSpPr>
        <p:spPr>
          <a:xfrm>
            <a:off x="458476" y="834854"/>
            <a:ext cx="420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AB9"/>
                </a:solidFill>
                <a:latin typeface="+mj-lt"/>
              </a:rPr>
              <a:t>Участники 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175D262-1500-BC17-4B56-5BBD54CF1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192963"/>
              </p:ext>
            </p:extLst>
          </p:nvPr>
        </p:nvGraphicFramePr>
        <p:xfrm>
          <a:off x="388902" y="1232208"/>
          <a:ext cx="9659560" cy="49976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722149">
                  <a:extLst>
                    <a:ext uri="{9D8B030D-6E8A-4147-A177-3AD203B41FA5}">
                      <a16:colId xmlns:a16="http://schemas.microsoft.com/office/drawing/2014/main" val="2849197924"/>
                    </a:ext>
                  </a:extLst>
                </a:gridCol>
                <a:gridCol w="3937411">
                  <a:extLst>
                    <a:ext uri="{9D8B030D-6E8A-4147-A177-3AD203B41FA5}">
                      <a16:colId xmlns:a16="http://schemas.microsoft.com/office/drawing/2014/main" val="564975375"/>
                    </a:ext>
                  </a:extLst>
                </a:gridCol>
              </a:tblGrid>
              <a:tr h="6057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5240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1. Дошкольное образование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 (реализация ФГОС ДО, качество ДО, родительское просвещение)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Заведующие ДОУ, старшие воспитатели,</a:t>
                      </a:r>
                      <a:r>
                        <a:rPr lang="ru-RU" sz="1200" b="0" baseline="0" dirty="0" smtClean="0">
                          <a:effectLst/>
                          <a:latin typeface="+mn-lt"/>
                        </a:rPr>
                        <a:t> представитель родительской общественности</a:t>
                      </a:r>
                      <a:endParaRPr lang="ru-RU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933089"/>
                  </a:ext>
                </a:extLst>
              </a:tr>
              <a:tr h="9086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00025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2. Общее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образование (реализация ФГОС ОО, качество образования, новые учебные предметы, профильность и профориентация)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Заместители по УВР, руководители ГМО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093897"/>
                  </a:ext>
                </a:extLst>
              </a:tr>
              <a:tr h="6057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+mj-lt"/>
                        <a:buNone/>
                        <a:tabLst>
                          <a:tab pos="142875" algn="l"/>
                          <a:tab pos="24765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3.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Среднее профессиональное образование  (</a:t>
                      </a:r>
                      <a:r>
                        <a:rPr lang="ru-RU" sz="1600" b="0" dirty="0" err="1" smtClean="0">
                          <a:effectLst/>
                          <a:latin typeface="+mn-lt"/>
                        </a:rPr>
                        <a:t>бесшовность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 образования, </a:t>
                      </a:r>
                      <a:r>
                        <a:rPr lang="ru-RU" sz="1600" b="0" dirty="0" err="1" smtClean="0">
                          <a:effectLst/>
                          <a:latin typeface="+mn-lt"/>
                        </a:rPr>
                        <a:t>профессионалитет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Педагоги-навигаторы, ответственные за </a:t>
                      </a:r>
                      <a:r>
                        <a:rPr lang="ru-RU" sz="12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профориентационную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работу, социальные партнеры</a:t>
                      </a:r>
                      <a:endParaRPr lang="ru-RU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257210"/>
                  </a:ext>
                </a:extLst>
              </a:tr>
              <a:tr h="12115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5240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4.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Воспитание гармонично развитой личности (детские общественные движения и инициативы, </a:t>
                      </a:r>
                      <a:r>
                        <a:rPr lang="ru-RU" sz="1600" b="0" dirty="0" err="1" smtClean="0">
                          <a:effectLst/>
                          <a:latin typeface="+mn-lt"/>
                        </a:rPr>
                        <a:t>волонтерство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</a:rPr>
                        <a:t> и добровольчество, патриотическое воспитание, безопасное поведение, комплексная безопасность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Советники директора по воспитанию, РДДМ, представители молодежной</a:t>
                      </a:r>
                      <a:r>
                        <a:rPr lang="ru-RU" sz="1200" b="0" baseline="0" dirty="0" smtClean="0">
                          <a:effectLst/>
                          <a:latin typeface="+mn-lt"/>
                        </a:rPr>
                        <a:t> политики</a:t>
                      </a:r>
                      <a:endParaRPr lang="ru-RU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574788"/>
                  </a:ext>
                </a:extLst>
              </a:tr>
              <a:tr h="83289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7145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5. 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Психологические аспекты образовательного процесса (сопровождение детей с ОВЗ, консультативное сопровождение, профилактика зависимостей и рискованного поведения)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Педагоги-психологи, ДС №25 (служба ранней</a:t>
                      </a:r>
                      <a:r>
                        <a:rPr lang="ru-RU" sz="1200" b="0" baseline="0" dirty="0" smtClean="0">
                          <a:effectLst/>
                          <a:latin typeface="+mn-lt"/>
                        </a:rPr>
                        <a:t> помощи, специалисты СОШ №11, учителя-логопеды, дефектологи, педагоги работающие в коррекционных классах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235904"/>
                  </a:ext>
                </a:extLst>
              </a:tr>
              <a:tr h="83289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6. 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Мнение будущего (дополнительное образование, развитие творчества и одаренности, лидерство,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</a:rPr>
                        <a:t> индивидуализация, проектирование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Заместители директора</a:t>
                      </a:r>
                      <a:r>
                        <a:rPr lang="ru-RU" sz="1200" b="0" baseline="0" dirty="0" smtClean="0">
                          <a:effectLst/>
                          <a:latin typeface="+mn-lt"/>
                        </a:rPr>
                        <a:t> по ВР, педагоги организаторы</a:t>
                      </a:r>
                      <a:endParaRPr lang="ru-RU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243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64711-A8EA-F16A-AC6C-020F85BB9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F84F3-8D38-27A7-869F-9FF60836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1" y="335307"/>
            <a:ext cx="9589985" cy="896899"/>
          </a:xfrm>
        </p:spPr>
        <p:txBody>
          <a:bodyPr>
            <a:noAutofit/>
          </a:bodyPr>
          <a:lstStyle/>
          <a:p>
            <a:r>
              <a:rPr lang="ru-RU" sz="2600" b="1" spc="-20" dirty="0">
                <a:latin typeface="Geologica Roman" pitchFamily="2" charset="0"/>
              </a:rPr>
              <a:t>Содержательные направления работы форума </a:t>
            </a:r>
            <a:endParaRPr lang="ru-RU" sz="2600" spc="-20" dirty="0">
              <a:latin typeface="Geologica Roman" pitchFamily="2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E926A3-77A9-D109-C66A-4A409339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11</a:t>
            </a:fld>
            <a:endParaRPr lang="ru-RU" dirty="0"/>
          </a:p>
        </p:txBody>
      </p:sp>
      <p:pic>
        <p:nvPicPr>
          <p:cNvPr id="7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FF86BF-B32A-9E5B-E7BD-006F76DC3D35}"/>
              </a:ext>
            </a:extLst>
          </p:cNvPr>
          <p:cNvSpPr txBox="1"/>
          <p:nvPr/>
        </p:nvSpPr>
        <p:spPr>
          <a:xfrm>
            <a:off x="841248" y="146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175D262-1500-BC17-4B56-5BBD54CF1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12915"/>
              </p:ext>
            </p:extLst>
          </p:nvPr>
        </p:nvGraphicFramePr>
        <p:xfrm>
          <a:off x="388902" y="1924702"/>
          <a:ext cx="10766778" cy="24567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378045">
                  <a:extLst>
                    <a:ext uri="{9D8B030D-6E8A-4147-A177-3AD203B41FA5}">
                      <a16:colId xmlns:a16="http://schemas.microsoft.com/office/drawing/2014/main" val="2849197924"/>
                    </a:ext>
                  </a:extLst>
                </a:gridCol>
                <a:gridCol w="4388733">
                  <a:extLst>
                    <a:ext uri="{9D8B030D-6E8A-4147-A177-3AD203B41FA5}">
                      <a16:colId xmlns:a16="http://schemas.microsoft.com/office/drawing/2014/main" val="564975375"/>
                    </a:ext>
                  </a:extLst>
                </a:gridCol>
              </a:tblGrid>
              <a:tr h="38060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61925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7.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Отдых и оздоровление (качество и безопасность, содержательное и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</a:rPr>
                        <a:t> организационное разнообразие форм детского отдыха, воспитание в каникулы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Ответственные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</a:rPr>
                        <a:t> за отдых и оздоровление в ОО, социальные педагоги</a:t>
                      </a:r>
                      <a:endParaRPr lang="ru-RU" sz="1400" b="0" dirty="0">
                        <a:effectLst/>
                        <a:latin typeface="+mn-lt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438174"/>
                  </a:ext>
                </a:extLst>
              </a:tr>
              <a:tr h="38060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61925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8.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«Кадры для себя» (восполнение кадрового дефицита в системе образования, психолого-педагогические классы, поддержка научно-методического сопровождения всех категорий педагогов)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СОШ №1, СОШ №9, СОШ №18, СОШ с. </a:t>
                      </a:r>
                      <a:r>
                        <a:rPr lang="ru-RU" sz="1400" b="0" dirty="0" err="1" smtClean="0">
                          <a:effectLst/>
                          <a:latin typeface="+mn-lt"/>
                        </a:rPr>
                        <a:t>Кошуки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, представители центра занятости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767789"/>
                  </a:ext>
                </a:extLst>
              </a:tr>
              <a:tr h="38060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23825" algn="l"/>
                          <a:tab pos="22860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9.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«Уральская инженерная школа 2.0» направления развития инженерно- технического образования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Руководители и педагоги ЦО «Точка роста», представители лесотехнического университета, ДС №2</a:t>
                      </a:r>
                      <a:endParaRPr lang="ru-RU" sz="1400" b="0" dirty="0" smtClean="0">
                        <a:effectLst/>
                        <a:latin typeface="+mn-lt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1543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8357" y="1113183"/>
            <a:ext cx="6473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AB9"/>
                </a:solidFill>
              </a:rPr>
              <a:t>Участники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64711-A8EA-F16A-AC6C-020F85BB9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F84F3-8D38-27A7-869F-9FF60836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1" y="335307"/>
            <a:ext cx="9589985" cy="896899"/>
          </a:xfrm>
        </p:spPr>
        <p:txBody>
          <a:bodyPr>
            <a:noAutofit/>
          </a:bodyPr>
          <a:lstStyle/>
          <a:p>
            <a:r>
              <a:rPr lang="ru-RU" sz="2600" b="1" spc="-20" dirty="0">
                <a:latin typeface="Geologica Roman" pitchFamily="2" charset="0"/>
              </a:rPr>
              <a:t>Содержательные направления работы форума </a:t>
            </a:r>
            <a:endParaRPr lang="ru-RU" sz="2600" spc="-20" dirty="0">
              <a:latin typeface="Geologica Roman" pitchFamily="2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E926A3-77A9-D109-C66A-4A409339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12</a:t>
            </a:fld>
            <a:endParaRPr lang="ru-RU" dirty="0"/>
          </a:p>
        </p:txBody>
      </p:sp>
      <p:pic>
        <p:nvPicPr>
          <p:cNvPr id="7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FF86BF-B32A-9E5B-E7BD-006F76DC3D35}"/>
              </a:ext>
            </a:extLst>
          </p:cNvPr>
          <p:cNvSpPr txBox="1"/>
          <p:nvPr/>
        </p:nvSpPr>
        <p:spPr>
          <a:xfrm>
            <a:off x="841248" y="146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29B5D-5569-22CA-6294-3A8CAA4E590D}"/>
              </a:ext>
            </a:extLst>
          </p:cNvPr>
          <p:cNvSpPr txBox="1"/>
          <p:nvPr/>
        </p:nvSpPr>
        <p:spPr>
          <a:xfrm>
            <a:off x="458475" y="168966"/>
            <a:ext cx="1147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Программа мероприятий совещания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39147" y="1613135"/>
          <a:ext cx="11539332" cy="259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462">
                  <a:extLst>
                    <a:ext uri="{9D8B030D-6E8A-4147-A177-3AD203B41FA5}">
                      <a16:colId xmlns:a16="http://schemas.microsoft.com/office/drawing/2014/main" val="1580113493"/>
                    </a:ext>
                  </a:extLst>
                </a:gridCol>
                <a:gridCol w="4184374">
                  <a:extLst>
                    <a:ext uri="{9D8B030D-6E8A-4147-A177-3AD203B41FA5}">
                      <a16:colId xmlns:a16="http://schemas.microsoft.com/office/drawing/2014/main" val="3388094090"/>
                    </a:ext>
                  </a:extLst>
                </a:gridCol>
                <a:gridCol w="3021496">
                  <a:extLst>
                    <a:ext uri="{9D8B030D-6E8A-4147-A177-3AD203B41FA5}">
                      <a16:colId xmlns:a16="http://schemas.microsoft.com/office/drawing/2014/main" val="3195249371"/>
                    </a:ext>
                  </a:extLst>
                </a:gridCol>
              </a:tblGrid>
              <a:tr h="3746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Время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Мероприятие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58734"/>
                  </a:ext>
                </a:extLst>
              </a:tr>
              <a:tr h="4174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10.00-11.00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МАОУ ДО ЦТР и ГО «Гармония»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20" dirty="0" smtClean="0">
                          <a:latin typeface="Geologica Roman" pitchFamily="2" charset="0"/>
                        </a:rPr>
                        <a:t>Пленарная часть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97091"/>
                  </a:ext>
                </a:extLst>
              </a:tr>
              <a:tr h="6840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 14.00-17.00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МКДОУ ДС №25</a:t>
                      </a:r>
                    </a:p>
                    <a:p>
                      <a:r>
                        <a:rPr lang="ru-RU" sz="1400" dirty="0" smtClean="0"/>
                        <a:t>МКОУ СОШ №9</a:t>
                      </a:r>
                    </a:p>
                    <a:p>
                      <a:r>
                        <a:rPr lang="ru-RU" sz="1400" dirty="0" smtClean="0"/>
                        <a:t>Тавдинский техникум им. А.А. Елохина</a:t>
                      </a:r>
                    </a:p>
                    <a:p>
                      <a:r>
                        <a:rPr lang="ru-RU" sz="1400" dirty="0" smtClean="0"/>
                        <a:t>МАОУ ДО ЦТР</a:t>
                      </a:r>
                      <a:r>
                        <a:rPr lang="ru-RU" sz="1400" baseline="0" dirty="0" smtClean="0"/>
                        <a:t> и ГО «Гармония»</a:t>
                      </a:r>
                    </a:p>
                    <a:p>
                      <a:r>
                        <a:rPr lang="ru-RU" sz="1400" baseline="0" dirty="0" smtClean="0"/>
                        <a:t>МКОУ СОШ №11</a:t>
                      </a:r>
                    </a:p>
                    <a:p>
                      <a:r>
                        <a:rPr lang="ru-RU" sz="1400" baseline="0" dirty="0" smtClean="0"/>
                        <a:t>МАУ ДЗОЛ «Родничок»</a:t>
                      </a:r>
                    </a:p>
                    <a:p>
                      <a:r>
                        <a:rPr lang="ru-RU" sz="1400" baseline="0" dirty="0" smtClean="0"/>
                        <a:t>МКОУ СОШ №1</a:t>
                      </a:r>
                    </a:p>
                    <a:p>
                      <a:r>
                        <a:rPr lang="ru-RU" sz="1400" baseline="0" dirty="0" smtClean="0"/>
                        <a:t>МКОУ СОШ №7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Диалоговых площадок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04402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6713" y="874642"/>
            <a:ext cx="88060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Дата проведения: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28 августа 2025 года</a:t>
            </a:r>
          </a:p>
          <a:p>
            <a:pPr>
              <a:spcAft>
                <a:spcPts val="600"/>
              </a:spcAft>
            </a:pP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9115" y="4203590"/>
            <a:ext cx="82461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Дата проведения: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29 августа 2025 года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39147" y="4988420"/>
          <a:ext cx="11539332" cy="119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444">
                  <a:extLst>
                    <a:ext uri="{9D8B030D-6E8A-4147-A177-3AD203B41FA5}">
                      <a16:colId xmlns:a16="http://schemas.microsoft.com/office/drawing/2014/main" val="1580113493"/>
                    </a:ext>
                  </a:extLst>
                </a:gridCol>
                <a:gridCol w="3846444">
                  <a:extLst>
                    <a:ext uri="{9D8B030D-6E8A-4147-A177-3AD203B41FA5}">
                      <a16:colId xmlns:a16="http://schemas.microsoft.com/office/drawing/2014/main" val="3388094090"/>
                    </a:ext>
                  </a:extLst>
                </a:gridCol>
                <a:gridCol w="3846444">
                  <a:extLst>
                    <a:ext uri="{9D8B030D-6E8A-4147-A177-3AD203B41FA5}">
                      <a16:colId xmlns:a16="http://schemas.microsoft.com/office/drawing/2014/main" val="3195249371"/>
                    </a:ext>
                  </a:extLst>
                </a:gridCol>
              </a:tblGrid>
              <a:tr h="2863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Время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Мероприятие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58734"/>
                  </a:ext>
                </a:extLst>
              </a:tr>
              <a:tr h="887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12.00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Педагогические советы по теме  «Образовательный навигатор: учить сегодня, чтобы быть успешным завтра»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9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3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2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287" y="2328699"/>
            <a:ext cx="897166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Дата проведения: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28 августа 2025 года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2287" y="1002581"/>
            <a:ext cx="1014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Место проведения  </a:t>
            </a:r>
            <a:r>
              <a:rPr lang="ru-RU" sz="2000" dirty="0">
                <a:latin typeface="+mj-lt"/>
              </a:rPr>
              <a:t>п</a:t>
            </a:r>
            <a:r>
              <a:rPr lang="ru-RU" sz="2000" dirty="0" smtClean="0">
                <a:latin typeface="+mj-lt"/>
              </a:rPr>
              <a:t>ленарной части МАОУ ДО ЦТР и ГО «Гармония»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88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287" y="2328699"/>
            <a:ext cx="89716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Национальный проект «Молодежь и дети»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Год защитника Отечества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Рекомендации </a:t>
            </a:r>
            <a:r>
              <a:rPr lang="ru-RU" sz="2000" dirty="0" err="1" smtClean="0">
                <a:solidFill>
                  <a:srgbClr val="007AB9"/>
                </a:solidFill>
                <a:latin typeface="Geologica Roman" pitchFamily="2" charset="0"/>
              </a:rPr>
              <a:t>Минпросвещения</a:t>
            </a: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 РФ к августовским совещаниям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2287" y="1002581"/>
            <a:ext cx="1014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20" dirty="0">
                <a:latin typeface="Geologica Roman" pitchFamily="2" charset="0"/>
              </a:rPr>
              <a:t>Содержательная </a:t>
            </a:r>
            <a:r>
              <a:rPr lang="ru-RU" sz="2000" b="1" spc="-20" dirty="0" smtClean="0">
                <a:latin typeface="Geologica Roman" pitchFamily="2" charset="0"/>
              </a:rPr>
              <a:t>основа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34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287" y="1550504"/>
            <a:ext cx="8919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7AB9"/>
                </a:solidFill>
                <a:latin typeface="Geologica Roman" pitchFamily="2" charset="0"/>
              </a:rPr>
              <a:t>Формирование пула событий, мероприятий для включения в Единый календарь событий системы образования Тавдинского муниципального округа на 2025-2026 учебный год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22287" y="1002581"/>
            <a:ext cx="1014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20" dirty="0" smtClean="0">
                <a:latin typeface="Geologica Roman" pitchFamily="2" charset="0"/>
              </a:rPr>
              <a:t>Планируемые результаты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99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287" y="1402691"/>
            <a:ext cx="88503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Приветствие и награждение представителей педагогического сообщества (Глава ТМО, Председатель Думы ТМО)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Видеоролик об основных достижениях системы образования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Приветствие и выступление Начальника МОУО – УО (мотивирующее выступление – анонс основных направлений стратегии, по которым пойдет работа на диалоговых площадках форума + задачи для последующего обсуждения и проработки в ОО)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Пленарная часть транслируется в ВК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Основной доклад о результатах системы образования – Начальника МОУО – УО размещается на </a:t>
            </a: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интернет </a:t>
            </a:r>
            <a:r>
              <a:rPr lang="ru-RU" sz="2000" dirty="0" smtClean="0">
                <a:solidFill>
                  <a:srgbClr val="007AB9"/>
                </a:solidFill>
                <a:latin typeface="Geologica Roman" pitchFamily="2" charset="0"/>
              </a:rPr>
              <a:t>–площадке накануне совещания.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287" y="1002581"/>
            <a:ext cx="1014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20" dirty="0" smtClean="0">
                <a:latin typeface="Geologica Roman" pitchFamily="2" charset="0"/>
              </a:rPr>
              <a:t>Архитектура форума. Пленарная часть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02" y="335307"/>
            <a:ext cx="9285676" cy="483223"/>
          </a:xfrm>
        </p:spPr>
        <p:txBody>
          <a:bodyPr>
            <a:noAutofit/>
          </a:bodyPr>
          <a:lstStyle/>
          <a:p>
            <a:r>
              <a:rPr lang="ru-RU" sz="2600" b="1" spc="-20" dirty="0" smtClean="0">
                <a:latin typeface="Geologica Roman" pitchFamily="2" charset="0"/>
              </a:rPr>
              <a:t>Содержательные направления работы форума</a:t>
            </a:r>
            <a:br>
              <a:rPr lang="ru-RU" sz="2600" b="1" spc="-20" dirty="0" smtClean="0">
                <a:latin typeface="Geologica Roman" pitchFamily="2" charset="0"/>
              </a:rPr>
            </a:br>
            <a:r>
              <a:rPr lang="ru-RU" sz="2600" b="1" spc="-20" dirty="0">
                <a:latin typeface="Geologica Roman" pitchFamily="2" charset="0"/>
              </a:rPr>
              <a:t/>
            </a:r>
            <a:br>
              <a:rPr lang="ru-RU" sz="2600" b="1" spc="-20" dirty="0">
                <a:latin typeface="Geologica Roman" pitchFamily="2" charset="0"/>
              </a:rPr>
            </a:br>
            <a:r>
              <a:rPr lang="ru-RU" sz="2600" b="1" spc="-20" dirty="0" smtClean="0">
                <a:latin typeface="Geologica Roman" pitchFamily="2" charset="0"/>
              </a:rPr>
              <a:t> </a:t>
            </a:r>
            <a:endParaRPr lang="ru-RU" sz="2600" spc="-20" dirty="0">
              <a:latin typeface="Geologica Roman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6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425" y="1894215"/>
            <a:ext cx="3084389" cy="930756"/>
          </a:xfrm>
          <a:prstGeom prst="roundRect">
            <a:avLst>
              <a:gd name="adj" fmla="val 13021"/>
            </a:avLst>
          </a:prstGeom>
          <a:noFill/>
          <a:ln w="28575">
            <a:solidFill>
              <a:srgbClr val="007A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Дошкольное </a:t>
            </a:r>
            <a:r>
              <a:rPr lang="ru-RU" sz="1600" dirty="0">
                <a:solidFill>
                  <a:schemeClr val="tx1"/>
                </a:solidFill>
              </a:rPr>
              <a:t>образование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9424" y="3005774"/>
            <a:ext cx="3084389" cy="930122"/>
          </a:xfrm>
          <a:prstGeom prst="roundRect">
            <a:avLst>
              <a:gd name="adj" fmla="val 13021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Общее </a:t>
            </a:r>
            <a:r>
              <a:rPr lang="ru-RU" sz="1600" dirty="0">
                <a:solidFill>
                  <a:schemeClr val="tx1"/>
                </a:solidFill>
              </a:rPr>
              <a:t>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67793" y="4129603"/>
            <a:ext cx="3084389" cy="1207710"/>
          </a:xfrm>
          <a:prstGeom prst="roundRect">
            <a:avLst>
              <a:gd name="adj" fmla="val 13021"/>
            </a:avLst>
          </a:prstGeom>
          <a:noFill/>
          <a:ln w="28575">
            <a:solidFill>
              <a:srgbClr val="007A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Средне профессиональное образование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3607" y="4116699"/>
            <a:ext cx="3153966" cy="1220614"/>
          </a:xfrm>
          <a:prstGeom prst="roundRect">
            <a:avLst>
              <a:gd name="adj" fmla="val 13021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</a:rPr>
              <a:t>Воспитание гармонично развитой личности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73607" y="1894215"/>
            <a:ext cx="3084389" cy="930754"/>
          </a:xfrm>
          <a:prstGeom prst="roundRect">
            <a:avLst>
              <a:gd name="adj" fmla="val 13021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Мнение будущего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67793" y="3005774"/>
            <a:ext cx="3084389" cy="930120"/>
          </a:xfrm>
          <a:prstGeom prst="roundRect">
            <a:avLst>
              <a:gd name="adj" fmla="val 13021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</a:rPr>
              <a:t>Отдых и оздоровление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73608" y="3005774"/>
            <a:ext cx="3084389" cy="930121"/>
          </a:xfrm>
          <a:prstGeom prst="roundRect">
            <a:avLst>
              <a:gd name="adj" fmla="val 13021"/>
            </a:avLst>
          </a:prstGeom>
          <a:noFill/>
          <a:ln w="28575">
            <a:solidFill>
              <a:srgbClr val="007A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67793" y="1894215"/>
            <a:ext cx="3084389" cy="930753"/>
          </a:xfrm>
          <a:prstGeom prst="roundRect">
            <a:avLst>
              <a:gd name="adj" fmla="val 13021"/>
            </a:avLst>
          </a:prstGeom>
          <a:noFill/>
          <a:ln w="28575">
            <a:solidFill>
              <a:srgbClr val="007A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«Уральская инженерная школа  2.0»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8902" y="4116699"/>
            <a:ext cx="3244485" cy="1220614"/>
          </a:xfrm>
          <a:prstGeom prst="roundRect">
            <a:avLst>
              <a:gd name="adj" fmla="val 18113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Психологические аспекты образовательного процесса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4617" y="3272776"/>
            <a:ext cx="23456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/>
              <a:t>Кадры для себя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4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64711-A8EA-F16A-AC6C-020F85BB9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F84F3-8D38-27A7-869F-9FF60836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1" y="335307"/>
            <a:ext cx="9589985" cy="896899"/>
          </a:xfrm>
        </p:spPr>
        <p:txBody>
          <a:bodyPr>
            <a:noAutofit/>
          </a:bodyPr>
          <a:lstStyle/>
          <a:p>
            <a:r>
              <a:rPr lang="ru-RU" sz="2600" b="1" spc="-20" dirty="0">
                <a:latin typeface="Geologica Roman" pitchFamily="2" charset="0"/>
              </a:rPr>
              <a:t>Содержательные направления работы форума </a:t>
            </a:r>
            <a:endParaRPr lang="ru-RU" sz="2600" spc="-20" dirty="0">
              <a:latin typeface="Geologica Roman" pitchFamily="2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E926A3-77A9-D109-C66A-4A409339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7</a:t>
            </a:fld>
            <a:endParaRPr lang="ru-RU" dirty="0"/>
          </a:p>
        </p:txBody>
      </p:sp>
      <p:pic>
        <p:nvPicPr>
          <p:cNvPr id="7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FF86BF-B32A-9E5B-E7BD-006F76DC3D35}"/>
              </a:ext>
            </a:extLst>
          </p:cNvPr>
          <p:cNvSpPr txBox="1"/>
          <p:nvPr/>
        </p:nvSpPr>
        <p:spPr>
          <a:xfrm>
            <a:off x="841248" y="146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29B5D-5569-22CA-6294-3A8CAA4E590D}"/>
              </a:ext>
            </a:extLst>
          </p:cNvPr>
          <p:cNvSpPr txBox="1"/>
          <p:nvPr/>
        </p:nvSpPr>
        <p:spPr>
          <a:xfrm>
            <a:off x="458476" y="834854"/>
            <a:ext cx="420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AB9"/>
                </a:solidFill>
                <a:latin typeface="+mj-lt"/>
              </a:rPr>
              <a:t>9</a:t>
            </a:r>
            <a:r>
              <a:rPr lang="ru-RU" sz="2400" b="1" dirty="0" smtClean="0">
                <a:solidFill>
                  <a:srgbClr val="007AB9"/>
                </a:solidFill>
                <a:latin typeface="+mj-lt"/>
              </a:rPr>
              <a:t> диалоговых площадок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175D262-1500-BC17-4B56-5BBD54CF1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6519"/>
              </p:ext>
            </p:extLst>
          </p:nvPr>
        </p:nvGraphicFramePr>
        <p:xfrm>
          <a:off x="388902" y="1232208"/>
          <a:ext cx="9659560" cy="49976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722149">
                  <a:extLst>
                    <a:ext uri="{9D8B030D-6E8A-4147-A177-3AD203B41FA5}">
                      <a16:colId xmlns:a16="http://schemas.microsoft.com/office/drawing/2014/main" val="2849197924"/>
                    </a:ext>
                  </a:extLst>
                </a:gridCol>
                <a:gridCol w="3937411">
                  <a:extLst>
                    <a:ext uri="{9D8B030D-6E8A-4147-A177-3AD203B41FA5}">
                      <a16:colId xmlns:a16="http://schemas.microsoft.com/office/drawing/2014/main" val="564975375"/>
                    </a:ext>
                  </a:extLst>
                </a:gridCol>
              </a:tblGrid>
              <a:tr h="6057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5240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1. Дошкольное образование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 (реализация ФГОС ДО, качество ДО, родительское просвещение)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err="1" smtClean="0">
                          <a:effectLst/>
                          <a:latin typeface="+mn-lt"/>
                        </a:rPr>
                        <a:t>Семухина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 Татьяна Викторовна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933089"/>
                  </a:ext>
                </a:extLst>
              </a:tr>
              <a:tr h="9086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00025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2. Общее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образование (реализация ФГОС ОО, качество образования, новые учебные предметы, профильность и профориентация)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59680" algn="l"/>
                        </a:tabLs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Лаптева Елена Владимировна</a:t>
                      </a:r>
                      <a:endParaRPr lang="ru-RU" sz="1400" b="0" dirty="0">
                        <a:effectLst/>
                        <a:latin typeface="+mn-lt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093897"/>
                  </a:ext>
                </a:extLst>
              </a:tr>
              <a:tr h="6057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+mj-lt"/>
                        <a:buNone/>
                        <a:tabLst>
                          <a:tab pos="142875" algn="l"/>
                          <a:tab pos="24765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3.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Среднее профессиональное образование  (</a:t>
                      </a:r>
                      <a:r>
                        <a:rPr lang="ru-RU" sz="1600" b="0" dirty="0" err="1" smtClean="0">
                          <a:effectLst/>
                          <a:latin typeface="+mn-lt"/>
                        </a:rPr>
                        <a:t>бесшовность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 образования, </a:t>
                      </a:r>
                      <a:r>
                        <a:rPr lang="ru-RU" sz="1600" b="0" dirty="0" err="1" smtClean="0">
                          <a:effectLst/>
                          <a:latin typeface="+mn-lt"/>
                        </a:rPr>
                        <a:t>профессионалитет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Санникова Елена Антоновна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257210"/>
                  </a:ext>
                </a:extLst>
              </a:tr>
              <a:tr h="12115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5240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4.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Воспитание гармонично развитой личности (детские общественные движения и инициативы, </a:t>
                      </a:r>
                      <a:r>
                        <a:rPr lang="ru-RU" sz="1600" b="0" dirty="0" err="1" smtClean="0">
                          <a:effectLst/>
                          <a:latin typeface="+mn-lt"/>
                        </a:rPr>
                        <a:t>волонтерство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</a:rPr>
                        <a:t> и добровольчество, патриотическое воспитание, безопасное поведение, комплексная безопасность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Радевская Ольга Викторовна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574788"/>
                  </a:ext>
                </a:extLst>
              </a:tr>
              <a:tr h="83289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7145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5. 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Психологические аспекты образовательного процесса (сопровождение детей с ОВЗ, консультативное сопровождение, профилактика зависимостей и рискованного поведения)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Храмцова Ольга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</a:rPr>
                        <a:t> Валерьевна </a:t>
                      </a:r>
                      <a:endParaRPr lang="ru-RU" sz="1400" b="0" dirty="0">
                        <a:effectLst/>
                        <a:latin typeface="+mn-lt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235904"/>
                  </a:ext>
                </a:extLst>
              </a:tr>
              <a:tr h="83289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6. 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Мнение будущего (дополнительное образование, развитие творчества и одаренности, лидерство,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</a:rPr>
                        <a:t> индивидуализация, проектирование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err="1" smtClean="0">
                          <a:effectLst/>
                          <a:latin typeface="+mn-lt"/>
                        </a:rPr>
                        <a:t>Кынчина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 Юлия Викторовна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243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5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64711-A8EA-F16A-AC6C-020F85BB9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F84F3-8D38-27A7-869F-9FF60836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1" y="335307"/>
            <a:ext cx="9589985" cy="896899"/>
          </a:xfrm>
        </p:spPr>
        <p:txBody>
          <a:bodyPr>
            <a:noAutofit/>
          </a:bodyPr>
          <a:lstStyle/>
          <a:p>
            <a:r>
              <a:rPr lang="ru-RU" sz="2600" b="1" spc="-20" dirty="0">
                <a:latin typeface="Geologica Roman" pitchFamily="2" charset="0"/>
              </a:rPr>
              <a:t>Содержательные направления работы форума </a:t>
            </a:r>
            <a:endParaRPr lang="ru-RU" sz="2600" spc="-20" dirty="0">
              <a:latin typeface="Geologica Roman" pitchFamily="2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E926A3-77A9-D109-C66A-4A409339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8</a:t>
            </a:fld>
            <a:endParaRPr lang="ru-RU" dirty="0"/>
          </a:p>
        </p:txBody>
      </p:sp>
      <p:pic>
        <p:nvPicPr>
          <p:cNvPr id="7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FF86BF-B32A-9E5B-E7BD-006F76DC3D35}"/>
              </a:ext>
            </a:extLst>
          </p:cNvPr>
          <p:cNvSpPr txBox="1"/>
          <p:nvPr/>
        </p:nvSpPr>
        <p:spPr>
          <a:xfrm>
            <a:off x="841248" y="146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29B5D-5569-22CA-6294-3A8CAA4E590D}"/>
              </a:ext>
            </a:extLst>
          </p:cNvPr>
          <p:cNvSpPr txBox="1"/>
          <p:nvPr/>
        </p:nvSpPr>
        <p:spPr>
          <a:xfrm>
            <a:off x="388902" y="1232207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AB9"/>
                </a:solidFill>
                <a:latin typeface="+mj-lt"/>
              </a:rPr>
              <a:t>9</a:t>
            </a:r>
            <a:r>
              <a:rPr lang="ru-RU" sz="2400" b="1" dirty="0" smtClean="0">
                <a:solidFill>
                  <a:srgbClr val="007AB9"/>
                </a:solidFill>
                <a:latin typeface="+mj-lt"/>
              </a:rPr>
              <a:t> диалоговых площадок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175D262-1500-BC17-4B56-5BBD54CF10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8902" y="1924702"/>
          <a:ext cx="10766778" cy="22913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378045">
                  <a:extLst>
                    <a:ext uri="{9D8B030D-6E8A-4147-A177-3AD203B41FA5}">
                      <a16:colId xmlns:a16="http://schemas.microsoft.com/office/drawing/2014/main" val="2849197924"/>
                    </a:ext>
                  </a:extLst>
                </a:gridCol>
                <a:gridCol w="4388733">
                  <a:extLst>
                    <a:ext uri="{9D8B030D-6E8A-4147-A177-3AD203B41FA5}">
                      <a16:colId xmlns:a16="http://schemas.microsoft.com/office/drawing/2014/main" val="564975375"/>
                    </a:ext>
                  </a:extLst>
                </a:gridCol>
              </a:tblGrid>
              <a:tr h="38060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61925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7.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Отдых и оздоровление (качество и безопасность, содержательное и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</a:rPr>
                        <a:t> организационное разнообразие форм детского отдыха, воспитание в каникулы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Гапонова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</a:rPr>
                        <a:t> Екатерина Валерьевна</a:t>
                      </a:r>
                      <a:endParaRPr lang="ru-RU" sz="1400" b="0" dirty="0">
                        <a:effectLst/>
                        <a:latin typeface="+mn-lt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438174"/>
                  </a:ext>
                </a:extLst>
              </a:tr>
              <a:tr h="38060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61925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8.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«Кадры для себя» (восполнение кадрового дефицита в системе образования, психолого-педагогические классы, поддержка научно-методического сопровождения всех категорий педагогов)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</a:rPr>
                        <a:t>Грибченко Наталия Викторовна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767789"/>
                  </a:ext>
                </a:extLst>
              </a:tr>
              <a:tr h="38060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23825" algn="l"/>
                          <a:tab pos="228600" algn="l"/>
                        </a:tabLs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9. 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«Уральская инженерная школа 2.0» направления развития инженерно- технического образования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err="1" smtClean="0">
                          <a:effectLst/>
                          <a:latin typeface="+mn-lt"/>
                        </a:rPr>
                        <a:t>Калюба</a:t>
                      </a:r>
                      <a:r>
                        <a:rPr lang="ru-RU" sz="1600" b="0" dirty="0" smtClean="0">
                          <a:effectLst/>
                          <a:latin typeface="+mn-lt"/>
                        </a:rPr>
                        <a:t> Анастасия Андреевна</a:t>
                      </a:r>
                    </a:p>
                  </a:txBody>
                  <a:tcPr marL="67815" marR="67815" marT="0" marB="0" anchor="ctr">
                    <a:lnT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154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8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сдержанный - 3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4299" y="6380569"/>
            <a:ext cx="2743200" cy="365125"/>
          </a:xfrm>
        </p:spPr>
        <p:txBody>
          <a:bodyPr/>
          <a:lstStyle/>
          <a:p>
            <a:pPr algn="r"/>
            <a:fld id="{47066F32-1377-43F8-A1C8-A41B30622520}" type="slidenum">
              <a:rPr lang="ru-RU" smtClean="0"/>
              <a:pPr algn="r"/>
              <a:t>9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287" y="1699591"/>
            <a:ext cx="891988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AB9"/>
                </a:solidFill>
                <a:latin typeface="Geologica Roman" pitchFamily="2" charset="0"/>
              </a:rPr>
              <a:t>TED – </a:t>
            </a:r>
            <a:r>
              <a:rPr lang="ru-RU" sz="2400" dirty="0" smtClean="0">
                <a:solidFill>
                  <a:srgbClr val="007AB9"/>
                </a:solidFill>
                <a:latin typeface="Geologica Roman" pitchFamily="2" charset="0"/>
              </a:rPr>
              <a:t>сессия (неформальные рассказы об идеях, достойных распространения (из собственной практики)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AB9"/>
                </a:solidFill>
                <a:latin typeface="Geologica Roman" pitchFamily="2" charset="0"/>
              </a:rPr>
              <a:t>Круглые столы (организация и активизация участников на решение конкретных актуальных  проблем)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AB9"/>
                </a:solidFill>
                <a:latin typeface="Geologica Roman" pitchFamily="2" charset="0"/>
              </a:rPr>
              <a:t>Мастерские, </a:t>
            </a:r>
            <a:r>
              <a:rPr lang="ru-RU" sz="2400" dirty="0" err="1" smtClean="0">
                <a:solidFill>
                  <a:srgbClr val="007AB9"/>
                </a:solidFill>
                <a:latin typeface="Geologica Roman" pitchFamily="2" charset="0"/>
              </a:rPr>
              <a:t>нетворкинги</a:t>
            </a:r>
            <a:r>
              <a:rPr lang="ru-RU" sz="2400" dirty="0" smtClean="0">
                <a:solidFill>
                  <a:srgbClr val="007AB9"/>
                </a:solidFill>
                <a:latin typeface="Geologica Roman" pitchFamily="2" charset="0"/>
              </a:rPr>
              <a:t> (интенсивный </a:t>
            </a:r>
            <a:r>
              <a:rPr lang="ru-RU" sz="2400" dirty="0" err="1" smtClean="0">
                <a:solidFill>
                  <a:srgbClr val="007AB9"/>
                </a:solidFill>
                <a:latin typeface="Geologica Roman" pitchFamily="2" charset="0"/>
              </a:rPr>
              <a:t>интерактив</a:t>
            </a:r>
            <a:r>
              <a:rPr lang="ru-RU" sz="2400" dirty="0" smtClean="0">
                <a:solidFill>
                  <a:srgbClr val="007AB9"/>
                </a:solidFill>
                <a:latin typeface="Geologica Roman" pitchFamily="2" charset="0"/>
              </a:rPr>
              <a:t>, в ходе которого участники приобретают новые навыки)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AB9"/>
                </a:solidFill>
                <a:latin typeface="Geologica Roman" pitchFamily="2" charset="0"/>
              </a:rPr>
              <a:t>Интерактивные выставки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2287" y="1002581"/>
            <a:ext cx="1014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20" dirty="0" smtClean="0">
                <a:latin typeface="Geologica Roman" pitchFamily="2" charset="0"/>
              </a:rPr>
              <a:t>Предлагаемые форматы в рамках форума (диалоговые площадки форума)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74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">
      <a:dk1>
        <a:srgbClr val="38394A"/>
      </a:dk1>
      <a:lt1>
        <a:srgbClr val="FFFFFF"/>
      </a:lt1>
      <a:dk2>
        <a:srgbClr val="0083C7"/>
      </a:dk2>
      <a:lt2>
        <a:srgbClr val="E1EDFF"/>
      </a:lt2>
      <a:accent1>
        <a:srgbClr val="2CB6B8"/>
      </a:accent1>
      <a:accent2>
        <a:srgbClr val="179DC1"/>
      </a:accent2>
      <a:accent3>
        <a:srgbClr val="2BB6FF"/>
      </a:accent3>
      <a:accent4>
        <a:srgbClr val="5BCECE"/>
      </a:accent4>
      <a:accent5>
        <a:srgbClr val="13375B"/>
      </a:accent5>
      <a:accent6>
        <a:srgbClr val="6382C6"/>
      </a:accent6>
      <a:hlink>
        <a:srgbClr val="13375B"/>
      </a:hlink>
      <a:folHlink>
        <a:srgbClr val="954F72"/>
      </a:folHlink>
    </a:clrScheme>
    <a:fontScheme name="Другая 11">
      <a:majorFont>
        <a:latin typeface="Geologica Roman"/>
        <a:ea typeface=""/>
        <a:cs typeface=""/>
      </a:majorFont>
      <a:minorFont>
        <a:latin typeface="Geologica Roman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864</Words>
  <Application>Microsoft Office PowerPoint</Application>
  <PresentationFormat>Широкоэкранный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Wingdings</vt:lpstr>
      <vt:lpstr>Calibri</vt:lpstr>
      <vt:lpstr>Geologica Roman Medium</vt:lpstr>
      <vt:lpstr>Geologica Roman</vt:lpstr>
      <vt:lpstr>Times New Roman</vt:lpstr>
      <vt:lpstr>Arial</vt:lpstr>
      <vt:lpstr>1_Тема Office</vt:lpstr>
      <vt:lpstr>Муниципальный образовательный форум  (АПС - 2025) «Образовательный навигатор: учить сегодня, чтобы быть успешным завтра»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Содержательные направления работы форума   </vt:lpstr>
      <vt:lpstr>Содержательные направления работы форума </vt:lpstr>
      <vt:lpstr>Содержательные направления работы форума </vt:lpstr>
      <vt:lpstr>Презентация PowerPoint</vt:lpstr>
      <vt:lpstr>Содержательные направления работы форума </vt:lpstr>
      <vt:lpstr>Содержательные направления работы форума </vt:lpstr>
      <vt:lpstr>Содержательные направления работы форума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Бельтюков Никита Игоревич</dc:creator>
  <cp:lastModifiedBy>metodkabinet</cp:lastModifiedBy>
  <cp:revision>505</cp:revision>
  <cp:lastPrinted>2025-06-10T03:27:51Z</cp:lastPrinted>
  <dcterms:created xsi:type="dcterms:W3CDTF">2023-01-12T08:27:52Z</dcterms:created>
  <dcterms:modified xsi:type="dcterms:W3CDTF">2025-06-10T03:44:05Z</dcterms:modified>
</cp:coreProperties>
</file>