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1"/>
  </p:sldMasterIdLst>
  <p:sldIdLst>
    <p:sldId id="256" r:id="rId2"/>
    <p:sldId id="259" r:id="rId3"/>
    <p:sldId id="260" r:id="rId4"/>
    <p:sldId id="261" r:id="rId5"/>
    <p:sldId id="262" r:id="rId6"/>
    <p:sldId id="264" r:id="rId7"/>
    <p:sldId id="265" r:id="rId8"/>
    <p:sldId id="266" r:id="rId9"/>
    <p:sldId id="267" r:id="rId10"/>
    <p:sldId id="268" r:id="rId11"/>
    <p:sldId id="263"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689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475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38792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3325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00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8931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864383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4640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6868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977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69249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923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001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395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87479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405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2/9/2026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2596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gossluzhba.gov.ru/anticorrup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48878" y="775240"/>
            <a:ext cx="7766936" cy="1646302"/>
          </a:xfrm>
        </p:spPr>
        <p:txBody>
          <a:bodyPr/>
          <a:lstStyle/>
          <a:p>
            <a:pPr algn="ctr"/>
            <a:r>
              <a:rPr lang="ru-RU" sz="4000" b="1" dirty="0" smtClean="0">
                <a:solidFill>
                  <a:schemeClr val="tx2"/>
                </a:solidFill>
              </a:rPr>
              <a:t>ОТЧЕТ</a:t>
            </a:r>
            <a:br>
              <a:rPr lang="ru-RU" sz="4000" b="1" dirty="0" smtClean="0">
                <a:solidFill>
                  <a:schemeClr val="tx2"/>
                </a:solidFill>
              </a:rPr>
            </a:br>
            <a:r>
              <a:rPr lang="ru-RU" sz="1600" b="1" dirty="0" smtClean="0">
                <a:solidFill>
                  <a:schemeClr val="tx2"/>
                </a:solidFill>
              </a:rPr>
              <a:t>об исполнении в </a:t>
            </a:r>
            <a:r>
              <a:rPr lang="ru-RU" sz="1600" b="1" dirty="0" smtClean="0">
                <a:solidFill>
                  <a:schemeClr val="tx2"/>
                </a:solidFill>
              </a:rPr>
              <a:t>2025 </a:t>
            </a:r>
            <a:r>
              <a:rPr lang="ru-RU" sz="1600" b="1" dirty="0" smtClean="0">
                <a:solidFill>
                  <a:schemeClr val="tx2"/>
                </a:solidFill>
              </a:rPr>
              <a:t>году Плана мероприятий Муниципального органа управления образованием – Управления образованием Тавдинского </a:t>
            </a:r>
            <a:r>
              <a:rPr lang="ru-RU" sz="1600" b="1" dirty="0" smtClean="0">
                <a:solidFill>
                  <a:schemeClr val="tx2"/>
                </a:solidFill>
              </a:rPr>
              <a:t>муниципального </a:t>
            </a:r>
            <a:r>
              <a:rPr lang="ru-RU" sz="1600" b="1" dirty="0" smtClean="0">
                <a:solidFill>
                  <a:schemeClr val="tx2"/>
                </a:solidFill>
              </a:rPr>
              <a:t>округа по противодействию коррупции</a:t>
            </a:r>
            <a:endParaRPr lang="ru-RU" sz="4000" b="1" dirty="0">
              <a:solidFill>
                <a:schemeClr val="tx2"/>
              </a:solidFill>
            </a:endParaRPr>
          </a:p>
        </p:txBody>
      </p:sp>
      <p:sp>
        <p:nvSpPr>
          <p:cNvPr id="3" name="Подзаголовок 2"/>
          <p:cNvSpPr>
            <a:spLocks noGrp="1"/>
          </p:cNvSpPr>
          <p:nvPr>
            <p:ph type="subTitle" idx="1"/>
          </p:nvPr>
        </p:nvSpPr>
        <p:spPr>
          <a:xfrm>
            <a:off x="3310929" y="5023422"/>
            <a:ext cx="7766936" cy="1244374"/>
          </a:xfrm>
        </p:spPr>
        <p:txBody>
          <a:bodyPr anchor="ctr">
            <a:noAutofit/>
          </a:bodyPr>
          <a:lstStyle/>
          <a:p>
            <a:pPr algn="just"/>
            <a:r>
              <a:rPr lang="ru-RU" sz="1400" dirty="0" smtClean="0"/>
              <a:t> </a:t>
            </a:r>
            <a:r>
              <a:rPr lang="ru-RU" sz="1400" dirty="0">
                <a:solidFill>
                  <a:schemeClr val="accent5">
                    <a:lumMod val="60000"/>
                    <a:lumOff val="40000"/>
                  </a:schemeClr>
                </a:solidFill>
              </a:rPr>
              <a:t>План мероприятий Муниципального органа управления образованием –Управления образованием Тавдинского </a:t>
            </a:r>
            <a:r>
              <a:rPr lang="ru-RU" sz="1400" dirty="0" smtClean="0">
                <a:solidFill>
                  <a:schemeClr val="accent5">
                    <a:lumMod val="60000"/>
                    <a:lumOff val="40000"/>
                  </a:schemeClr>
                </a:solidFill>
              </a:rPr>
              <a:t>муниципального </a:t>
            </a:r>
            <a:r>
              <a:rPr lang="ru-RU" sz="1400" dirty="0">
                <a:solidFill>
                  <a:schemeClr val="accent5">
                    <a:lumMod val="60000"/>
                    <a:lumOff val="40000"/>
                  </a:schemeClr>
                </a:solidFill>
              </a:rPr>
              <a:t>округа утвержден приказом начальника МОУО – Управления образованием от </a:t>
            </a:r>
            <a:r>
              <a:rPr lang="ru-RU" sz="1400" dirty="0" smtClean="0">
                <a:solidFill>
                  <a:schemeClr val="accent5">
                    <a:lumMod val="60000"/>
                    <a:lumOff val="40000"/>
                  </a:schemeClr>
                </a:solidFill>
              </a:rPr>
              <a:t>10.12.2024 </a:t>
            </a:r>
            <a:r>
              <a:rPr lang="ru-RU" sz="1400" dirty="0">
                <a:solidFill>
                  <a:schemeClr val="accent5">
                    <a:lumMod val="60000"/>
                    <a:lumOff val="40000"/>
                  </a:schemeClr>
                </a:solidFill>
              </a:rPr>
              <a:t>года № </a:t>
            </a:r>
            <a:r>
              <a:rPr lang="ru-RU" sz="1400" dirty="0" smtClean="0">
                <a:solidFill>
                  <a:schemeClr val="accent5">
                    <a:lumMod val="60000"/>
                    <a:lumOff val="40000"/>
                  </a:schemeClr>
                </a:solidFill>
              </a:rPr>
              <a:t>599</a:t>
            </a:r>
            <a:r>
              <a:rPr lang="ru-RU" sz="1400" dirty="0" smtClean="0">
                <a:solidFill>
                  <a:schemeClr val="accent5">
                    <a:lumMod val="60000"/>
                    <a:lumOff val="40000"/>
                  </a:schemeClr>
                </a:solidFill>
              </a:rPr>
              <a:t> </a:t>
            </a:r>
            <a:r>
              <a:rPr lang="ru-RU" sz="1400" dirty="0" smtClean="0">
                <a:solidFill>
                  <a:schemeClr val="accent5">
                    <a:lumMod val="60000"/>
                    <a:lumOff val="40000"/>
                  </a:schemeClr>
                </a:solidFill>
              </a:rPr>
              <a:t>«Об </a:t>
            </a:r>
            <a:r>
              <a:rPr lang="ru-RU" sz="1400" dirty="0">
                <a:solidFill>
                  <a:schemeClr val="accent5">
                    <a:lumMod val="60000"/>
                    <a:lumOff val="40000"/>
                  </a:schemeClr>
                </a:solidFill>
              </a:rPr>
              <a:t>утверждении Плана мероприятий МОУО </a:t>
            </a:r>
            <a:r>
              <a:rPr lang="ru-RU" sz="1400" dirty="0" smtClean="0">
                <a:solidFill>
                  <a:schemeClr val="accent5">
                    <a:lumMod val="60000"/>
                    <a:lumOff val="40000"/>
                  </a:schemeClr>
                </a:solidFill>
              </a:rPr>
              <a:t>– Управления </a:t>
            </a:r>
            <a:r>
              <a:rPr lang="ru-RU" sz="1400" dirty="0">
                <a:solidFill>
                  <a:schemeClr val="accent5">
                    <a:lumMod val="60000"/>
                    <a:lumOff val="40000"/>
                  </a:schemeClr>
                </a:solidFill>
              </a:rPr>
              <a:t>образованием Тавдинского городского округа по противодействию </a:t>
            </a:r>
            <a:r>
              <a:rPr lang="ru-RU" sz="1400" dirty="0" smtClean="0">
                <a:solidFill>
                  <a:schemeClr val="accent5">
                    <a:lumMod val="60000"/>
                    <a:lumOff val="40000"/>
                  </a:schemeClr>
                </a:solidFill>
              </a:rPr>
              <a:t>коррупции на 2025-2029гг.»</a:t>
            </a:r>
            <a:endParaRPr lang="ru-RU" sz="1400" dirty="0">
              <a:solidFill>
                <a:schemeClr val="accent5">
                  <a:lumMod val="60000"/>
                  <a:lumOff val="40000"/>
                </a:schemeClr>
              </a:solidFill>
            </a:endParaRPr>
          </a:p>
          <a:p>
            <a:pPr algn="just"/>
            <a:endParaRPr lang="ru-RU" sz="1400" dirty="0"/>
          </a:p>
          <a:p>
            <a:pPr algn="just"/>
            <a:endParaRPr lang="ru-RU" sz="1400" dirty="0"/>
          </a:p>
          <a:p>
            <a:r>
              <a:rPr lang="ru-RU" sz="1400" dirty="0" smtClean="0"/>
              <a:t> </a:t>
            </a:r>
            <a:endParaRPr lang="ru-RU" sz="1400" dirty="0"/>
          </a:p>
        </p:txBody>
      </p:sp>
      <p:sp>
        <p:nvSpPr>
          <p:cNvPr id="4" name="Прямоугольник 3"/>
          <p:cNvSpPr/>
          <p:nvPr/>
        </p:nvSpPr>
        <p:spPr>
          <a:xfrm>
            <a:off x="684106" y="2421543"/>
            <a:ext cx="1385763" cy="38462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t>Муниципальный орган управления образованием – Управление образованием Тавдинского </a:t>
            </a:r>
            <a:r>
              <a:rPr lang="ru-RU" sz="1200" dirty="0" smtClean="0"/>
              <a:t>муниципального </a:t>
            </a:r>
            <a:r>
              <a:rPr lang="ru-RU" sz="1200" dirty="0" smtClean="0"/>
              <a:t>округа</a:t>
            </a:r>
            <a:endParaRPr lang="ru-RU" sz="1200" dirty="0"/>
          </a:p>
        </p:txBody>
      </p:sp>
    </p:spTree>
    <p:extLst>
      <p:ext uri="{BB962C8B-B14F-4D97-AF65-F5344CB8AC3E}">
        <p14:creationId xmlns:p14="http://schemas.microsoft.com/office/powerpoint/2010/main" val="39471314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dirty="0">
                <a:solidFill>
                  <a:schemeClr val="tx1"/>
                </a:solidFill>
              </a:rPr>
              <a:t>О работе с обращениями граждан в МОУО – Управление образованием в </a:t>
            </a:r>
            <a:r>
              <a:rPr lang="ru-RU" sz="2000" b="1" dirty="0" smtClean="0">
                <a:solidFill>
                  <a:schemeClr val="tx1"/>
                </a:solidFill>
              </a:rPr>
              <a:t>2025 </a:t>
            </a:r>
            <a:r>
              <a:rPr lang="ru-RU" sz="2000" b="1" dirty="0">
                <a:solidFill>
                  <a:schemeClr val="tx1"/>
                </a:solidFill>
              </a:rPr>
              <a:t>году</a:t>
            </a:r>
            <a:endParaRPr lang="ru-RU" sz="2000" dirty="0"/>
          </a:p>
        </p:txBody>
      </p:sp>
      <p:sp>
        <p:nvSpPr>
          <p:cNvPr id="3" name="Объект 2"/>
          <p:cNvSpPr>
            <a:spLocks noGrp="1"/>
          </p:cNvSpPr>
          <p:nvPr>
            <p:ph idx="1"/>
          </p:nvPr>
        </p:nvSpPr>
        <p:spPr/>
        <p:txBody>
          <a:bodyPr/>
          <a:lstStyle/>
          <a:p>
            <a:r>
              <a:rPr lang="ru-RU" dirty="0" smtClean="0"/>
              <a:t>В </a:t>
            </a:r>
            <a:r>
              <a:rPr lang="ru-RU" dirty="0" smtClean="0"/>
              <a:t>2025 </a:t>
            </a:r>
            <a:r>
              <a:rPr lang="ru-RU" dirty="0" smtClean="0"/>
              <a:t>году жалоб граждан, организаций о фактах коррупции в действиях муниципальных служащих, в том числе:</a:t>
            </a:r>
          </a:p>
          <a:p>
            <a:pPr marL="457200" lvl="1" indent="0">
              <a:buNone/>
            </a:pPr>
            <a:r>
              <a:rPr lang="ru-RU" sz="1400" dirty="0" smtClean="0">
                <a:latin typeface="Arial" panose="020B0604020202020204" pitchFamily="34" charset="0"/>
                <a:cs typeface="Arial" panose="020B0604020202020204" pitchFamily="34" charset="0"/>
              </a:rPr>
              <a:t>- конфликте интересов;</a:t>
            </a:r>
          </a:p>
          <a:p>
            <a:pPr marL="457200" lvl="1" indent="0">
              <a:spcBef>
                <a:spcPts val="0"/>
              </a:spcBef>
              <a:buNone/>
            </a:pPr>
            <a:r>
              <a:rPr lang="ru-RU" sz="1400" dirty="0" smtClean="0">
                <a:latin typeface="Arial" panose="020B0604020202020204" pitchFamily="34" charset="0"/>
                <a:cs typeface="Arial" panose="020B0604020202020204" pitchFamily="34" charset="0"/>
              </a:rPr>
              <a:t>- несоблюдении ограничений, запретов</a:t>
            </a:r>
          </a:p>
          <a:p>
            <a:pPr marL="457200" lvl="1" indent="0">
              <a:spcBef>
                <a:spcPts val="0"/>
              </a:spcBef>
              <a:buNone/>
            </a:pPr>
            <a:r>
              <a:rPr lang="ru-RU" sz="1400" dirty="0" smtClean="0">
                <a:latin typeface="Arial" panose="020B0604020202020204" pitchFamily="34" charset="0"/>
                <a:cs typeface="Arial" panose="020B0604020202020204" pitchFamily="34" charset="0"/>
              </a:rPr>
              <a:t> и невыполнении обязанностей, установленных</a:t>
            </a:r>
          </a:p>
          <a:p>
            <a:pPr marL="457200" lvl="1" indent="0">
              <a:spcBef>
                <a:spcPts val="0"/>
              </a:spcBef>
              <a:buNone/>
            </a:pPr>
            <a:r>
              <a:rPr lang="ru-RU" sz="1400" dirty="0">
                <a:latin typeface="Arial" panose="020B0604020202020204" pitchFamily="34" charset="0"/>
                <a:cs typeface="Arial" panose="020B0604020202020204" pitchFamily="34" charset="0"/>
              </a:rPr>
              <a:t> </a:t>
            </a:r>
            <a:r>
              <a:rPr lang="ru-RU" sz="1400" dirty="0" smtClean="0">
                <a:latin typeface="Arial" panose="020B0604020202020204" pitchFamily="34" charset="0"/>
                <a:cs typeface="Arial" panose="020B0604020202020204" pitchFamily="34" charset="0"/>
              </a:rPr>
              <a:t>законодательством Российской Федерации в целях</a:t>
            </a:r>
          </a:p>
          <a:p>
            <a:pPr marL="457200" lvl="1" indent="0">
              <a:spcBef>
                <a:spcPts val="0"/>
              </a:spcBef>
              <a:buNone/>
            </a:pPr>
            <a:r>
              <a:rPr lang="ru-RU" sz="1400" dirty="0" smtClean="0">
                <a:latin typeface="Arial" panose="020B0604020202020204" pitchFamily="34" charset="0"/>
                <a:cs typeface="Arial" panose="020B0604020202020204" pitchFamily="34" charset="0"/>
              </a:rPr>
              <a:t> противодействия коррупции;</a:t>
            </a:r>
          </a:p>
          <a:p>
            <a:pPr marL="457200" lvl="1" indent="0">
              <a:spcBef>
                <a:spcPts val="0"/>
              </a:spcBef>
              <a:buNone/>
            </a:pPr>
            <a:r>
              <a:rPr lang="ru-RU" sz="1400" dirty="0" smtClean="0">
                <a:latin typeface="Arial" panose="020B0604020202020204" pitchFamily="34" charset="0"/>
                <a:cs typeface="Arial" panose="020B0604020202020204" pitchFamily="34" charset="0"/>
              </a:rPr>
              <a:t>- иных коррупционных правонарушениях</a:t>
            </a:r>
          </a:p>
          <a:p>
            <a:pPr lvl="1">
              <a:spcBef>
                <a:spcPts val="0"/>
              </a:spcBef>
              <a:buFontTx/>
              <a:buChar char="-"/>
            </a:pPr>
            <a:endParaRPr lang="ru-RU" sz="1400" dirty="0" smtClean="0">
              <a:latin typeface="Arial" panose="020B0604020202020204" pitchFamily="34" charset="0"/>
              <a:cs typeface="Arial" panose="020B0604020202020204" pitchFamily="34" charset="0"/>
            </a:endParaRPr>
          </a:p>
          <a:p>
            <a:pPr marL="457200" lvl="1" indent="0">
              <a:spcBef>
                <a:spcPts val="0"/>
              </a:spcBef>
              <a:buNone/>
            </a:pPr>
            <a:r>
              <a:rPr lang="ru-RU" sz="2000" b="1" dirty="0" smtClean="0">
                <a:latin typeface="Arial" panose="020B0604020202020204" pitchFamily="34" charset="0"/>
                <a:cs typeface="Arial" panose="020B0604020202020204" pitchFamily="34" charset="0"/>
              </a:rPr>
              <a:t>                                           Не поступало</a:t>
            </a:r>
          </a:p>
        </p:txBody>
      </p:sp>
      <p:sp>
        <p:nvSpPr>
          <p:cNvPr id="4" name="Прямоугольник 3"/>
          <p:cNvSpPr/>
          <p:nvPr/>
        </p:nvSpPr>
        <p:spPr>
          <a:xfrm>
            <a:off x="6305550" y="4095750"/>
            <a:ext cx="428625" cy="819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p:cNvSpPr/>
          <p:nvPr/>
        </p:nvSpPr>
        <p:spPr>
          <a:xfrm>
            <a:off x="6286500" y="5145089"/>
            <a:ext cx="542925"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42289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457200"/>
            <a:ext cx="8596668" cy="838200"/>
          </a:xfrm>
        </p:spPr>
        <p:txBody>
          <a:bodyPr>
            <a:normAutofit/>
          </a:bodyPr>
          <a:lstStyle/>
          <a:p>
            <a:pPr algn="ctr"/>
            <a:r>
              <a:rPr lang="ru-RU" sz="2000" b="1" dirty="0" smtClean="0">
                <a:solidFill>
                  <a:schemeClr val="tx1"/>
                </a:solidFill>
              </a:rPr>
              <a:t>Достижение целевых показателей в </a:t>
            </a:r>
            <a:r>
              <a:rPr lang="ru-RU" sz="2000" b="1" dirty="0" smtClean="0">
                <a:solidFill>
                  <a:schemeClr val="tx1"/>
                </a:solidFill>
              </a:rPr>
              <a:t>2025 </a:t>
            </a:r>
            <a:r>
              <a:rPr lang="ru-RU" sz="2000" b="1" dirty="0" smtClean="0">
                <a:solidFill>
                  <a:schemeClr val="tx1"/>
                </a:solidFill>
              </a:rPr>
              <a:t>году</a:t>
            </a:r>
            <a:endParaRPr lang="ru-RU" sz="2000" b="1" dirty="0">
              <a:solidFill>
                <a:schemeClr val="tx1"/>
              </a:solidFill>
            </a:endParaRPr>
          </a:p>
        </p:txBody>
      </p:sp>
      <p:graphicFrame>
        <p:nvGraphicFramePr>
          <p:cNvPr id="7" name="Объект 6"/>
          <p:cNvGraphicFramePr>
            <a:graphicFrameLocks noGrp="1"/>
          </p:cNvGraphicFramePr>
          <p:nvPr>
            <p:ph idx="1"/>
            <p:extLst>
              <p:ext uri="{D42A27DB-BD31-4B8C-83A1-F6EECF244321}">
                <p14:modId xmlns:p14="http://schemas.microsoft.com/office/powerpoint/2010/main" val="4240019550"/>
              </p:ext>
            </p:extLst>
          </p:nvPr>
        </p:nvGraphicFramePr>
        <p:xfrm>
          <a:off x="782639" y="960438"/>
          <a:ext cx="8491364" cy="6187440"/>
        </p:xfrm>
        <a:graphic>
          <a:graphicData uri="http://schemas.openxmlformats.org/drawingml/2006/table">
            <a:tbl>
              <a:tblPr firstRow="1" bandRow="1">
                <a:tableStyleId>{5C22544A-7EE6-4342-B048-85BDC9FD1C3A}</a:tableStyleId>
              </a:tblPr>
              <a:tblGrid>
                <a:gridCol w="638224">
                  <a:extLst>
                    <a:ext uri="{9D8B030D-6E8A-4147-A177-3AD203B41FA5}">
                      <a16:colId xmlns:a16="http://schemas.microsoft.com/office/drawing/2014/main" val="2511479739"/>
                    </a:ext>
                  </a:extLst>
                </a:gridCol>
                <a:gridCol w="5504098">
                  <a:extLst>
                    <a:ext uri="{9D8B030D-6E8A-4147-A177-3AD203B41FA5}">
                      <a16:colId xmlns:a16="http://schemas.microsoft.com/office/drawing/2014/main" val="2397059073"/>
                    </a:ext>
                  </a:extLst>
                </a:gridCol>
                <a:gridCol w="1119637">
                  <a:extLst>
                    <a:ext uri="{9D8B030D-6E8A-4147-A177-3AD203B41FA5}">
                      <a16:colId xmlns:a16="http://schemas.microsoft.com/office/drawing/2014/main" val="2331803670"/>
                    </a:ext>
                  </a:extLst>
                </a:gridCol>
                <a:gridCol w="1229405">
                  <a:extLst>
                    <a:ext uri="{9D8B030D-6E8A-4147-A177-3AD203B41FA5}">
                      <a16:colId xmlns:a16="http://schemas.microsoft.com/office/drawing/2014/main" val="2496057139"/>
                    </a:ext>
                  </a:extLst>
                </a:gridCol>
              </a:tblGrid>
              <a:tr h="726301">
                <a:tc>
                  <a:txBody>
                    <a:bodyPr/>
                    <a:lstStyle/>
                    <a:p>
                      <a:r>
                        <a:rPr lang="ru-RU" sz="1000" dirty="0" smtClean="0"/>
                        <a:t>Номер строки</a:t>
                      </a:r>
                      <a:endParaRPr lang="ru-RU" sz="1000" dirty="0"/>
                    </a:p>
                  </a:txBody>
                  <a:tcPr/>
                </a:tc>
                <a:tc>
                  <a:txBody>
                    <a:bodyPr/>
                    <a:lstStyle/>
                    <a:p>
                      <a:pPr algn="ctr"/>
                      <a:r>
                        <a:rPr lang="ru-RU" sz="1100" dirty="0" smtClean="0"/>
                        <a:t>Наименование целевого показателя</a:t>
                      </a:r>
                      <a:endParaRPr lang="ru-RU" sz="1100" dirty="0"/>
                    </a:p>
                  </a:txBody>
                  <a:tcPr/>
                </a:tc>
                <a:tc>
                  <a:txBody>
                    <a:bodyPr/>
                    <a:lstStyle/>
                    <a:p>
                      <a:r>
                        <a:rPr lang="ru-RU" sz="1100" dirty="0" smtClean="0"/>
                        <a:t>Значение целевого показателя на </a:t>
                      </a:r>
                      <a:r>
                        <a:rPr lang="ru-RU" sz="1100" dirty="0" smtClean="0"/>
                        <a:t>2025 </a:t>
                      </a:r>
                      <a:r>
                        <a:rPr lang="ru-RU" sz="1100" dirty="0" smtClean="0"/>
                        <a:t>год</a:t>
                      </a:r>
                      <a:endParaRPr lang="ru-RU" sz="1100" dirty="0"/>
                    </a:p>
                  </a:txBody>
                  <a:tcPr/>
                </a:tc>
                <a:tc>
                  <a:txBody>
                    <a:bodyPr/>
                    <a:lstStyle/>
                    <a:p>
                      <a:r>
                        <a:rPr lang="ru-RU" sz="1100" dirty="0" smtClean="0"/>
                        <a:t>Достижение</a:t>
                      </a:r>
                      <a:r>
                        <a:rPr lang="ru-RU" sz="1100" baseline="0" dirty="0" smtClean="0"/>
                        <a:t> целевого показателя в </a:t>
                      </a:r>
                      <a:r>
                        <a:rPr lang="ru-RU" sz="1100" baseline="0" dirty="0" smtClean="0"/>
                        <a:t>2025 </a:t>
                      </a:r>
                      <a:r>
                        <a:rPr lang="ru-RU" sz="1100" baseline="0" dirty="0" smtClean="0"/>
                        <a:t>году</a:t>
                      </a:r>
                      <a:endParaRPr lang="ru-RU" sz="1100" dirty="0"/>
                    </a:p>
                  </a:txBody>
                  <a:tcPr/>
                </a:tc>
                <a:extLst>
                  <a:ext uri="{0D108BD9-81ED-4DB2-BD59-A6C34878D82A}">
                    <a16:rowId xmlns:a16="http://schemas.microsoft.com/office/drawing/2014/main" val="2173017536"/>
                  </a:ext>
                </a:extLst>
              </a:tr>
              <a:tr h="1307341">
                <a:tc>
                  <a:txBody>
                    <a:bodyPr/>
                    <a:lstStyle/>
                    <a:p>
                      <a:r>
                        <a:rPr lang="ru-RU" sz="1100" dirty="0" smtClean="0"/>
                        <a:t>1</a:t>
                      </a:r>
                      <a:endParaRPr lang="ru-RU" sz="1100" dirty="0"/>
                    </a:p>
                  </a:txBody>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ru-RU" sz="1100" kern="1200" dirty="0" smtClean="0">
                          <a:solidFill>
                            <a:schemeClr val="dk1"/>
                          </a:solidFill>
                          <a:effectLst/>
                          <a:latin typeface="+mn-lt"/>
                          <a:ea typeface="+mn-ea"/>
                          <a:cs typeface="+mn-cs"/>
                        </a:rPr>
                        <a:t>Доля заседаний комиссий по соблюдению требований к служебному поведению муниципальных служащих МОУО – Управления образованием Тавдинского городского округа и урегулированию конфликта интересов, информация в отношении которых размещена на официальном сайте МОУО – Управления образованием Тавдинского городского округа от общего количества проведенных заседаний комиссий</a:t>
                      </a:r>
                    </a:p>
                    <a:p>
                      <a:endParaRPr lang="ru-RU" dirty="0"/>
                    </a:p>
                  </a:txBody>
                  <a:tcPr/>
                </a:tc>
                <a:tc>
                  <a:txBody>
                    <a:bodyPr/>
                    <a:lstStyle/>
                    <a:p>
                      <a:r>
                        <a:rPr lang="ru-RU" sz="1100" dirty="0" smtClean="0"/>
                        <a:t>100%</a:t>
                      </a:r>
                      <a:endParaRPr lang="ru-RU" sz="1100" dirty="0"/>
                    </a:p>
                  </a:txBody>
                  <a:tcPr/>
                </a:tc>
                <a:tc>
                  <a:txBody>
                    <a:bodyPr/>
                    <a:lstStyle/>
                    <a:p>
                      <a:r>
                        <a:rPr lang="ru-RU" sz="1100" dirty="0" smtClean="0"/>
                        <a:t>100%</a:t>
                      </a:r>
                      <a:endParaRPr lang="ru-RU" sz="1100" dirty="0"/>
                    </a:p>
                  </a:txBody>
                  <a:tcPr/>
                </a:tc>
                <a:extLst>
                  <a:ext uri="{0D108BD9-81ED-4DB2-BD59-A6C34878D82A}">
                    <a16:rowId xmlns:a16="http://schemas.microsoft.com/office/drawing/2014/main" val="2129313770"/>
                  </a:ext>
                </a:extLst>
              </a:tr>
              <a:tr h="1467127">
                <a:tc>
                  <a:txBody>
                    <a:bodyPr/>
                    <a:lstStyle/>
                    <a:p>
                      <a:r>
                        <a:rPr lang="ru-RU" sz="1100" dirty="0" smtClean="0"/>
                        <a:t>2</a:t>
                      </a:r>
                      <a:endParaRPr lang="ru-RU" sz="1100" dirty="0"/>
                    </a:p>
                  </a:txBody>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ru-RU" sz="1100" kern="1200" dirty="0" smtClean="0">
                          <a:solidFill>
                            <a:schemeClr val="dk1"/>
                          </a:solidFill>
                          <a:effectLst/>
                          <a:latin typeface="+mn-lt"/>
                          <a:ea typeface="+mn-ea"/>
                          <a:cs typeface="+mn-cs"/>
                        </a:rPr>
                        <a:t>Доля муниципальных служащих МОУО – Управления образованием Тавдинского городского округа, представивших сведения о доходах, расходах, об имуществе и обязательствах имущественного характера, от общего количества муниципальных служащих органа местного самоуправления, замещающих на 31 декабря года, предшествующего отчетному году, должности, осуществление полномочий по которым влечет за собой обязанность представлять такие сведения</a:t>
                      </a:r>
                    </a:p>
                    <a:p>
                      <a:endParaRPr lang="ru-RU" dirty="0"/>
                    </a:p>
                  </a:txBody>
                  <a:tcPr/>
                </a:tc>
                <a:tc>
                  <a:txBody>
                    <a:bodyPr/>
                    <a:lstStyle/>
                    <a:p>
                      <a:r>
                        <a:rPr lang="ru-RU" sz="1100" dirty="0" smtClean="0"/>
                        <a:t>100%</a:t>
                      </a:r>
                      <a:endParaRPr lang="ru-RU" sz="1100" dirty="0"/>
                    </a:p>
                  </a:txBody>
                  <a:tcPr/>
                </a:tc>
                <a:tc>
                  <a:txBody>
                    <a:bodyPr/>
                    <a:lstStyle/>
                    <a:p>
                      <a:r>
                        <a:rPr lang="ru-RU" sz="1100" dirty="0" smtClean="0"/>
                        <a:t>100%</a:t>
                      </a:r>
                      <a:endParaRPr lang="ru-RU" sz="1100" dirty="0"/>
                    </a:p>
                  </a:txBody>
                  <a:tcPr/>
                </a:tc>
                <a:extLst>
                  <a:ext uri="{0D108BD9-81ED-4DB2-BD59-A6C34878D82A}">
                    <a16:rowId xmlns:a16="http://schemas.microsoft.com/office/drawing/2014/main" val="184980805"/>
                  </a:ext>
                </a:extLst>
              </a:tr>
              <a:tr h="1147555">
                <a:tc>
                  <a:txBody>
                    <a:bodyPr/>
                    <a:lstStyle/>
                    <a:p>
                      <a:r>
                        <a:rPr lang="ru-RU" sz="1100" dirty="0" smtClean="0"/>
                        <a:t>3</a:t>
                      </a:r>
                      <a:endParaRPr lang="ru-RU" sz="11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100" kern="1200" dirty="0" smtClean="0">
                          <a:solidFill>
                            <a:schemeClr val="dk1"/>
                          </a:solidFill>
                          <a:effectLst/>
                          <a:latin typeface="+mn-lt"/>
                          <a:ea typeface="+mn-ea"/>
                          <a:cs typeface="+mn-cs"/>
                        </a:rPr>
                        <a:t>Доля лиц, в отношении которых опубликованы представленные ими сведения о доходах, расходах, об имуществе и обязательствах имущественного характера, от общего количества лиц, обязанных представить сведения о доходах, расходах, об имуществе и обязательствах имущественного характера, подлежащие опубликованию</a:t>
                      </a:r>
                    </a:p>
                    <a:p>
                      <a:endParaRPr lang="ru-RU" dirty="0"/>
                    </a:p>
                  </a:txBody>
                  <a:tcPr/>
                </a:tc>
                <a:tc>
                  <a:txBody>
                    <a:bodyPr/>
                    <a:lstStyle/>
                    <a:p>
                      <a:r>
                        <a:rPr lang="ru-RU" sz="1100" dirty="0" smtClean="0"/>
                        <a:t>100%</a:t>
                      </a:r>
                      <a:endParaRPr lang="ru-RU" sz="1100" dirty="0"/>
                    </a:p>
                  </a:txBody>
                  <a:tcPr/>
                </a:tc>
                <a:tc>
                  <a:txBody>
                    <a:bodyPr/>
                    <a:lstStyle/>
                    <a:p>
                      <a:r>
                        <a:rPr lang="ru-RU" sz="1100" dirty="0" smtClean="0"/>
                        <a:t>100%</a:t>
                      </a:r>
                      <a:endParaRPr lang="ru-RU" sz="1100" dirty="0"/>
                    </a:p>
                  </a:txBody>
                  <a:tcPr/>
                </a:tc>
                <a:extLst>
                  <a:ext uri="{0D108BD9-81ED-4DB2-BD59-A6C34878D82A}">
                    <a16:rowId xmlns:a16="http://schemas.microsoft.com/office/drawing/2014/main" val="836514527"/>
                  </a:ext>
                </a:extLst>
              </a:tr>
              <a:tr h="1249237">
                <a:tc>
                  <a:txBody>
                    <a:bodyPr/>
                    <a:lstStyle/>
                    <a:p>
                      <a:r>
                        <a:rPr lang="ru-RU" sz="1100" dirty="0" smtClean="0"/>
                        <a:t>4</a:t>
                      </a:r>
                      <a:endParaRPr lang="ru-RU" sz="1100" dirty="0"/>
                    </a:p>
                  </a:txBody>
                  <a:tcPr/>
                </a:tc>
                <a:tc>
                  <a:txBody>
                    <a:bodyPr/>
                    <a:lstStyle/>
                    <a:p>
                      <a:pPr algn="just"/>
                      <a:r>
                        <a:rPr lang="ru-RU" sz="1100" kern="1200" dirty="0" smtClean="0">
                          <a:solidFill>
                            <a:schemeClr val="dk1"/>
                          </a:solidFill>
                          <a:effectLst/>
                          <a:latin typeface="+mn-lt"/>
                          <a:ea typeface="+mn-ea"/>
                          <a:cs typeface="+mn-cs"/>
                        </a:rPr>
                        <a:t>Доля проектов нормативных правовых актов МОУО-Управления образованием Тавдинского городского округа, в отношении которых проводилась антикоррупционная экспертиза, в общем количестве подготовленных нормативных правовых актов</a:t>
                      </a:r>
                    </a:p>
                    <a:p>
                      <a:r>
                        <a:rPr lang="ru-RU" sz="1800" kern="1200" dirty="0" smtClean="0">
                          <a:solidFill>
                            <a:schemeClr val="dk1"/>
                          </a:solidFill>
                          <a:effectLst/>
                          <a:latin typeface="+mn-lt"/>
                          <a:ea typeface="+mn-ea"/>
                          <a:cs typeface="+mn-cs"/>
                        </a:rPr>
                        <a:t> </a:t>
                      </a:r>
                    </a:p>
                    <a:p>
                      <a:endParaRPr lang="ru-RU" dirty="0"/>
                    </a:p>
                  </a:txBody>
                  <a:tcPr/>
                </a:tc>
                <a:tc>
                  <a:txBody>
                    <a:bodyPr/>
                    <a:lstStyle/>
                    <a:p>
                      <a:r>
                        <a:rPr lang="ru-RU" sz="1100" dirty="0" smtClean="0"/>
                        <a:t>100%</a:t>
                      </a:r>
                      <a:endParaRPr lang="ru-RU" sz="1100" dirty="0"/>
                    </a:p>
                  </a:txBody>
                  <a:tcPr/>
                </a:tc>
                <a:tc>
                  <a:txBody>
                    <a:bodyPr/>
                    <a:lstStyle/>
                    <a:p>
                      <a:r>
                        <a:rPr lang="ru-RU" sz="1100" dirty="0" smtClean="0"/>
                        <a:t>100%</a:t>
                      </a:r>
                      <a:endParaRPr lang="ru-RU" sz="1100" dirty="0"/>
                    </a:p>
                  </a:txBody>
                  <a:tcPr/>
                </a:tc>
                <a:extLst>
                  <a:ext uri="{0D108BD9-81ED-4DB2-BD59-A6C34878D82A}">
                    <a16:rowId xmlns:a16="http://schemas.microsoft.com/office/drawing/2014/main" val="1767734405"/>
                  </a:ext>
                </a:extLst>
              </a:tr>
            </a:tbl>
          </a:graphicData>
        </a:graphic>
      </p:graphicFrame>
    </p:spTree>
    <p:extLst>
      <p:ext uri="{BB962C8B-B14F-4D97-AF65-F5344CB8AC3E}">
        <p14:creationId xmlns:p14="http://schemas.microsoft.com/office/powerpoint/2010/main" val="39703046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
            </a:r>
            <a:br>
              <a:rPr lang="ru-RU" dirty="0" smtClean="0">
                <a:solidFill>
                  <a:schemeClr val="tx1"/>
                </a:solidFill>
              </a:rPr>
            </a:br>
            <a:r>
              <a:rPr lang="ru-RU" dirty="0">
                <a:solidFill>
                  <a:schemeClr val="tx1"/>
                </a:solidFill>
              </a:rPr>
              <a:t/>
            </a:r>
            <a:br>
              <a:rPr lang="ru-RU" dirty="0">
                <a:solidFill>
                  <a:schemeClr val="tx1"/>
                </a:solidFill>
              </a:rPr>
            </a:br>
            <a:r>
              <a:rPr lang="ru-RU" dirty="0" smtClean="0">
                <a:solidFill>
                  <a:schemeClr val="tx1"/>
                </a:solidFill>
              </a:rPr>
              <a:t/>
            </a:r>
            <a:br>
              <a:rPr lang="ru-RU" dirty="0" smtClean="0">
                <a:solidFill>
                  <a:schemeClr val="tx1"/>
                </a:solidFill>
              </a:rPr>
            </a:br>
            <a:r>
              <a:rPr lang="ru-RU" dirty="0">
                <a:solidFill>
                  <a:schemeClr val="tx1"/>
                </a:solidFill>
              </a:rPr>
              <a:t/>
            </a:r>
            <a:br>
              <a:rPr lang="ru-RU" dirty="0">
                <a:solidFill>
                  <a:schemeClr val="tx1"/>
                </a:solidFill>
              </a:rPr>
            </a:br>
            <a:r>
              <a:rPr lang="ru-RU" dirty="0" smtClean="0">
                <a:solidFill>
                  <a:schemeClr val="tx1"/>
                </a:solidFill>
              </a:rPr>
              <a:t>СПАСИБО ЗА ВНИМАНИЕ !</a:t>
            </a:r>
            <a:endParaRPr lang="ru-RU" dirty="0">
              <a:solidFill>
                <a:schemeClr val="tx1"/>
              </a:solidFill>
            </a:endParaRPr>
          </a:p>
        </p:txBody>
      </p:sp>
    </p:spTree>
    <p:extLst>
      <p:ext uri="{BB962C8B-B14F-4D97-AF65-F5344CB8AC3E}">
        <p14:creationId xmlns:p14="http://schemas.microsoft.com/office/powerpoint/2010/main" val="2321813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53440"/>
          </a:xfrm>
        </p:spPr>
        <p:txBody>
          <a:bodyPr>
            <a:normAutofit/>
          </a:bodyPr>
          <a:lstStyle/>
          <a:p>
            <a:pPr algn="ctr"/>
            <a:r>
              <a:rPr lang="ru-RU" sz="2000" b="1" u="sng" dirty="0" smtClean="0">
                <a:solidFill>
                  <a:schemeClr val="tx1">
                    <a:lumMod val="85000"/>
                    <a:lumOff val="15000"/>
                  </a:schemeClr>
                </a:solidFill>
              </a:rPr>
              <a:t>Исполнение мероприятий Национального плана противодействия коррупции на </a:t>
            </a:r>
            <a:r>
              <a:rPr lang="ru-RU" sz="2000" b="1" u="sng" dirty="0" smtClean="0">
                <a:solidFill>
                  <a:schemeClr val="tx1">
                    <a:lumMod val="85000"/>
                    <a:lumOff val="15000"/>
                  </a:schemeClr>
                </a:solidFill>
              </a:rPr>
              <a:t>2025-2029 </a:t>
            </a:r>
            <a:r>
              <a:rPr lang="ru-RU" sz="2000" b="1" u="sng" dirty="0" smtClean="0">
                <a:solidFill>
                  <a:schemeClr val="tx1">
                    <a:lumMod val="85000"/>
                    <a:lumOff val="15000"/>
                  </a:schemeClr>
                </a:solidFill>
              </a:rPr>
              <a:t>годы</a:t>
            </a:r>
            <a:endParaRPr lang="ru-RU" sz="2000" b="1" u="sng" dirty="0">
              <a:solidFill>
                <a:schemeClr val="tx1">
                  <a:lumMod val="85000"/>
                  <a:lumOff val="15000"/>
                </a:schemeClr>
              </a:solidFill>
            </a:endParaRPr>
          </a:p>
        </p:txBody>
      </p:sp>
      <p:sp>
        <p:nvSpPr>
          <p:cNvPr id="3" name="Объект 2"/>
          <p:cNvSpPr>
            <a:spLocks noGrp="1"/>
          </p:cNvSpPr>
          <p:nvPr>
            <p:ph idx="1"/>
          </p:nvPr>
        </p:nvSpPr>
        <p:spPr>
          <a:xfrm>
            <a:off x="798022" y="1463041"/>
            <a:ext cx="8475980" cy="4578322"/>
          </a:xfrm>
        </p:spPr>
        <p:txBody>
          <a:bodyPr>
            <a:normAutofit/>
          </a:bodyPr>
          <a:lstStyle/>
          <a:p>
            <a:r>
              <a:rPr lang="ru-RU" sz="1600" dirty="0" smtClean="0">
                <a:solidFill>
                  <a:schemeClr val="tx1"/>
                </a:solidFill>
              </a:rPr>
              <a:t>Проведение мероприятий по профессиональному развитию в сфере противодействия коррупции для муниципальных служащих МОУО – Управления образованием в </a:t>
            </a:r>
            <a:r>
              <a:rPr lang="ru-RU" sz="1600" dirty="0" smtClean="0">
                <a:solidFill>
                  <a:schemeClr val="tx1"/>
                </a:solidFill>
              </a:rPr>
              <a:t>2025 </a:t>
            </a:r>
            <a:r>
              <a:rPr lang="ru-RU" sz="1600" dirty="0" smtClean="0">
                <a:solidFill>
                  <a:schemeClr val="tx1"/>
                </a:solidFill>
              </a:rPr>
              <a:t>году:</a:t>
            </a:r>
          </a:p>
          <a:p>
            <a:r>
              <a:rPr lang="ru-RU" sz="1600" dirty="0" smtClean="0">
                <a:solidFill>
                  <a:schemeClr val="tx1"/>
                </a:solidFill>
              </a:rPr>
              <a:t>1) </a:t>
            </a:r>
            <a:r>
              <a:rPr lang="ru-RU" sz="1400" dirty="0" smtClean="0">
                <a:solidFill>
                  <a:schemeClr val="tx1"/>
                </a:solidFill>
              </a:rPr>
              <a:t>1 муниципальный служащий МОУО-Управления образованием, в должностные обязанности которого входит участие в противодействии коррупции, принял участие в методических семинарах, направленных на приобретение новых знаний и умений в сфере противодействий коррупции;</a:t>
            </a:r>
          </a:p>
          <a:p>
            <a:r>
              <a:rPr lang="ru-RU" sz="1400" dirty="0" smtClean="0">
                <a:solidFill>
                  <a:schemeClr val="tx1"/>
                </a:solidFill>
              </a:rPr>
              <a:t>2) </a:t>
            </a:r>
            <a:r>
              <a:rPr lang="ru-RU" sz="1400" dirty="0" smtClean="0">
                <a:solidFill>
                  <a:schemeClr val="tx1"/>
                </a:solidFill>
                <a:latin typeface="Arial" panose="020B0604020202020204" pitchFamily="34" charset="0"/>
                <a:cs typeface="Arial" panose="020B0604020202020204" pitchFamily="34" charset="0"/>
              </a:rPr>
              <a:t>5 муниципальных служащих МОУО – Управления образованием приняли участие в</a:t>
            </a:r>
            <a:r>
              <a:rPr lang="ru-RU"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t>
            </a:r>
            <a:r>
              <a:rPr lang="ru-RU" sz="1400" dirty="0">
                <a:solidFill>
                  <a:schemeClr val="tx1"/>
                </a:solidFill>
                <a:latin typeface="Arial" panose="020B0604020202020204" pitchFamily="34" charset="0"/>
                <a:ea typeface="Times New Roman" panose="02020603050405020304" pitchFamily="18" charset="0"/>
                <a:cs typeface="Arial" panose="020B0604020202020204" pitchFamily="34" charset="0"/>
              </a:rPr>
              <a:t>учебных </a:t>
            </a:r>
            <a:r>
              <a:rPr lang="ru-RU"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занятиях с </a:t>
            </a:r>
            <a:r>
              <a:rPr lang="ru-RU" sz="1400" dirty="0">
                <a:solidFill>
                  <a:schemeClr val="tx1"/>
                </a:solidFill>
                <a:latin typeface="Arial" panose="020B0604020202020204" pitchFamily="34" charset="0"/>
                <a:ea typeface="Times New Roman" panose="02020603050405020304" pitchFamily="18" charset="0"/>
                <a:cs typeface="Arial" panose="020B0604020202020204" pitchFamily="34" charset="0"/>
              </a:rPr>
              <a:t>разъяснением процедуры соблюдения требований к служебному поведению, обсуждением практики применения </a:t>
            </a:r>
            <a:r>
              <a:rPr lang="ru-RU"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антикоррупционного законодательства, </a:t>
            </a:r>
            <a:r>
              <a:rPr lang="ru-RU" sz="1400" dirty="0" smtClean="0">
                <a:latin typeface="Arial" panose="020B0604020202020204" pitchFamily="34" charset="0"/>
                <a:cs typeface="Arial" panose="020B0604020202020204" pitchFamily="34" charset="0"/>
              </a:rPr>
              <a:t>о </a:t>
            </a:r>
            <a:r>
              <a:rPr lang="ru-RU" sz="1400" dirty="0">
                <a:latin typeface="Arial" panose="020B0604020202020204" pitchFamily="34" charset="0"/>
                <a:cs typeface="Arial" panose="020B0604020202020204" pitchFamily="34" charset="0"/>
              </a:rPr>
              <a:t>конфликте интересов, необходимости принятия мер в целях исключения </a:t>
            </a:r>
            <a:r>
              <a:rPr lang="ru-RU" sz="1400" dirty="0" smtClean="0">
                <a:latin typeface="Arial" panose="020B0604020202020204" pitchFamily="34" charset="0"/>
                <a:cs typeface="Arial" panose="020B0604020202020204" pitchFamily="34" charset="0"/>
              </a:rPr>
              <a:t>конфликта интересов;</a:t>
            </a:r>
          </a:p>
          <a:p>
            <a:r>
              <a:rPr lang="ru-RU" sz="1400" dirty="0" smtClean="0">
                <a:solidFill>
                  <a:schemeClr val="tx1"/>
                </a:solidFill>
                <a:latin typeface="Arial" panose="020B0604020202020204" pitchFamily="34" charset="0"/>
                <a:cs typeface="Arial" panose="020B0604020202020204" pitchFamily="34" charset="0"/>
              </a:rPr>
              <a:t>3) 5 муниципальных служащих МОУО – Управления образованием </a:t>
            </a:r>
            <a:r>
              <a:rPr lang="ru-RU" sz="1400" dirty="0" smtClean="0">
                <a:solidFill>
                  <a:schemeClr val="tx1"/>
                </a:solidFill>
                <a:latin typeface="Arial" panose="020B0604020202020204" pitchFamily="34" charset="0"/>
                <a:cs typeface="Arial" panose="020B0604020202020204" pitchFamily="34" charset="0"/>
              </a:rPr>
              <a:t>прошли повышение квалификации </a:t>
            </a:r>
            <a:r>
              <a:rPr lang="ru-RU" sz="1400" dirty="0" smtClean="0">
                <a:solidFill>
                  <a:schemeClr val="tx1"/>
                </a:solidFill>
                <a:latin typeface="Arial" panose="020B0604020202020204" pitchFamily="34" charset="0"/>
                <a:cs typeface="Arial" panose="020B0604020202020204" pitchFamily="34" charset="0"/>
              </a:rPr>
              <a:t>в </a:t>
            </a:r>
            <a:r>
              <a:rPr lang="ru-RU" sz="1400" dirty="0">
                <a:solidFill>
                  <a:schemeClr val="tx1"/>
                </a:solidFill>
                <a:latin typeface="Arial" panose="020B0604020202020204" pitchFamily="34" charset="0"/>
                <a:cs typeface="Arial" panose="020B0604020202020204" pitchFamily="34" charset="0"/>
              </a:rPr>
              <a:t>сфере противодействия коррупции по программе «Противодействие коррупции в </a:t>
            </a:r>
            <a:r>
              <a:rPr lang="ru-RU" sz="1400" dirty="0" smtClean="0">
                <a:solidFill>
                  <a:schemeClr val="tx1"/>
                </a:solidFill>
                <a:latin typeface="Arial" panose="020B0604020202020204" pitchFamily="34" charset="0"/>
                <a:cs typeface="Arial" panose="020B0604020202020204" pitchFamily="34" charset="0"/>
              </a:rPr>
              <a:t>органах местного самоуправления»;</a:t>
            </a:r>
            <a:endParaRPr lang="ru-RU" sz="1400" dirty="0" smtClean="0">
              <a:solidFill>
                <a:schemeClr val="tx1"/>
              </a:solidFill>
              <a:latin typeface="Arial" panose="020B0604020202020204" pitchFamily="34" charset="0"/>
              <a:cs typeface="Arial" panose="020B0604020202020204" pitchFamily="34" charset="0"/>
            </a:endParaRPr>
          </a:p>
          <a:p>
            <a:r>
              <a:rPr lang="ru-RU" sz="1400" dirty="0" smtClean="0">
                <a:solidFill>
                  <a:schemeClr val="tx1"/>
                </a:solidFill>
                <a:latin typeface="Arial" panose="020B0604020202020204" pitchFamily="34" charset="0"/>
                <a:cs typeface="Arial" panose="020B0604020202020204" pitchFamily="34" charset="0"/>
              </a:rPr>
              <a:t>4</a:t>
            </a:r>
            <a:r>
              <a:rPr lang="ru-RU" sz="1400" dirty="0" smtClean="0">
                <a:solidFill>
                  <a:schemeClr val="tx1"/>
                </a:solidFill>
                <a:latin typeface="Arial" panose="020B0604020202020204" pitchFamily="34" charset="0"/>
                <a:cs typeface="Arial" panose="020B0604020202020204" pitchFamily="34" charset="0"/>
              </a:rPr>
              <a:t>) 2 муниципальных служащих МОУО – Управление образованием </a:t>
            </a:r>
            <a:r>
              <a:rPr lang="ru-RU" sz="1400" dirty="0">
                <a:solidFill>
                  <a:schemeClr val="tx1"/>
                </a:solidFill>
                <a:latin typeface="Arial" panose="020B0604020202020204" pitchFamily="34" charset="0"/>
                <a:cs typeface="Arial" panose="020B0604020202020204" pitchFamily="34" charset="0"/>
              </a:rPr>
              <a:t>самостоятельно изучили образовательные материалы в сфере противодействия коррупции на сайте </a:t>
            </a:r>
            <a:r>
              <a:rPr lang="ru-RU" sz="1400" u="sng" dirty="0">
                <a:hlinkClick r:id="rId2"/>
              </a:rPr>
              <a:t>https://gossluzhba.gov.ru/anticorruption</a:t>
            </a:r>
            <a:r>
              <a:rPr lang="ru-RU" sz="1400" u="sng" dirty="0" smtClean="0">
                <a:hlinkClick r:id="rId2"/>
              </a:rPr>
              <a:t>)</a:t>
            </a:r>
            <a:r>
              <a:rPr lang="ru-RU" sz="1400" dirty="0" smtClean="0">
                <a:solidFill>
                  <a:schemeClr val="tx1"/>
                </a:solidFill>
                <a:latin typeface="Arial" panose="020B0604020202020204" pitchFamily="34" charset="0"/>
                <a:cs typeface="Arial" panose="020B0604020202020204" pitchFamily="34" charset="0"/>
              </a:rPr>
              <a:t> по теме «Контрактная система в сфере закупок товаров, работ, услуг для обеспечения государственных и муниципальных нужд».</a:t>
            </a:r>
            <a:endParaRPr lang="ru-RU"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1715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78378"/>
          </a:xfrm>
        </p:spPr>
        <p:txBody>
          <a:bodyPr>
            <a:normAutofit/>
          </a:bodyPr>
          <a:lstStyle/>
          <a:p>
            <a:pPr algn="ctr"/>
            <a:r>
              <a:rPr lang="ru-RU" sz="1800" b="1" dirty="0" smtClean="0">
                <a:solidFill>
                  <a:schemeClr val="tx1"/>
                </a:solidFill>
              </a:rPr>
              <a:t>Совершенствование нормативного правового обеспечения деятельности по противодействию коррупции</a:t>
            </a:r>
            <a:endParaRPr lang="ru-RU" sz="1800" b="1" dirty="0">
              <a:solidFill>
                <a:schemeClr val="tx1"/>
              </a:solidFill>
            </a:endParaRPr>
          </a:p>
        </p:txBody>
      </p:sp>
      <p:sp>
        <p:nvSpPr>
          <p:cNvPr id="3" name="Объект 2"/>
          <p:cNvSpPr>
            <a:spLocks noGrp="1"/>
          </p:cNvSpPr>
          <p:nvPr>
            <p:ph idx="1"/>
          </p:nvPr>
        </p:nvSpPr>
        <p:spPr>
          <a:xfrm>
            <a:off x="1115484" y="1521836"/>
            <a:ext cx="8596668" cy="3880773"/>
          </a:xfrm>
          <a:ln>
            <a:solidFill>
              <a:schemeClr val="accent1">
                <a:shade val="50000"/>
              </a:schemeClr>
            </a:solidFill>
          </a:ln>
        </p:spPr>
        <p:txBody>
          <a:bodyPr/>
          <a:lstStyle/>
          <a:p>
            <a:r>
              <a:rPr lang="ru-RU" dirty="0" smtClean="0"/>
              <a:t>Проведен анализ нормативных актов МОУО – Управления образованием в сфере противодействия коррупции в целях приведения их в соответствие законодательству Российской Федерации Свердловской области </a:t>
            </a:r>
            <a:endParaRPr lang="ru-RU" dirty="0"/>
          </a:p>
        </p:txBody>
      </p:sp>
      <p:sp>
        <p:nvSpPr>
          <p:cNvPr id="4" name="Стрелка вниз 3"/>
          <p:cNvSpPr/>
          <p:nvPr/>
        </p:nvSpPr>
        <p:spPr>
          <a:xfrm>
            <a:off x="5257800" y="2486761"/>
            <a:ext cx="712663" cy="7813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 name="Рисунок 5"/>
          <p:cNvPicPr>
            <a:picLocks noChangeAspect="1"/>
          </p:cNvPicPr>
          <p:nvPr/>
        </p:nvPicPr>
        <p:blipFill>
          <a:blip r:embed="rId2"/>
          <a:stretch>
            <a:fillRect/>
          </a:stretch>
        </p:blipFill>
        <p:spPr>
          <a:xfrm>
            <a:off x="1161983" y="3107335"/>
            <a:ext cx="9616959" cy="2251494"/>
          </a:xfrm>
          <a:prstGeom prst="rect">
            <a:avLst/>
          </a:prstGeom>
        </p:spPr>
      </p:pic>
    </p:spTree>
    <p:extLst>
      <p:ext uri="{BB962C8B-B14F-4D97-AF65-F5344CB8AC3E}">
        <p14:creationId xmlns:p14="http://schemas.microsoft.com/office/powerpoint/2010/main" val="3469608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u="sng" dirty="0" smtClean="0">
                <a:solidFill>
                  <a:schemeClr val="tx1"/>
                </a:solidFill>
              </a:rPr>
              <a:t>Результативность антикоррупционной экспертизы нормативных правовых актов и проектов нормативных правовых актов</a:t>
            </a:r>
            <a:endParaRPr lang="ru-RU" sz="2000" b="1" u="sng" dirty="0">
              <a:solidFill>
                <a:schemeClr val="tx1"/>
              </a:solidFill>
            </a:endParaRPr>
          </a:p>
        </p:txBody>
      </p:sp>
      <p:sp>
        <p:nvSpPr>
          <p:cNvPr id="3" name="Объект 2"/>
          <p:cNvSpPr>
            <a:spLocks noGrp="1"/>
          </p:cNvSpPr>
          <p:nvPr>
            <p:ph idx="1"/>
          </p:nvPr>
        </p:nvSpPr>
        <p:spPr>
          <a:xfrm>
            <a:off x="677334" y="1665289"/>
            <a:ext cx="8596668" cy="3880773"/>
          </a:xfrm>
          <a:ln>
            <a:noFill/>
          </a:ln>
        </p:spPr>
        <p:txBody>
          <a:bodyPr numCol="1">
            <a:normAutofit/>
          </a:bodyPr>
          <a:lstStyle/>
          <a:p>
            <a:pPr algn="just">
              <a:spcBef>
                <a:spcPts val="0"/>
              </a:spcBef>
            </a:pPr>
            <a:r>
              <a:rPr lang="ru-RU" sz="1400" b="1" dirty="0" smtClean="0">
                <a:solidFill>
                  <a:schemeClr val="accent3">
                    <a:lumMod val="75000"/>
                  </a:schemeClr>
                </a:solidFill>
              </a:rPr>
              <a:t>Антикоррупционная экспертиза приказов и проектов приказов МОУО – Управления образованием проводится с учетом методики проведения антикоррупционной экспертизы нормативных правовых актов и проектов нормативных правовых актов, утвержденной постановлением Правительства Российской Федерации от 26.02.2010 № 96 «Об антикоррупционной экспертизе нормативных правовых актов и проектов нормативных правовых актов»</a:t>
            </a:r>
            <a:r>
              <a:rPr lang="ru-RU" dirty="0">
                <a:solidFill>
                  <a:schemeClr val="accent3">
                    <a:lumMod val="75000"/>
                  </a:schemeClr>
                </a:solidFill>
              </a:rPr>
              <a:t> </a:t>
            </a:r>
            <a:endParaRPr lang="ru-RU" dirty="0" smtClean="0">
              <a:solidFill>
                <a:schemeClr val="accent3">
                  <a:lumMod val="75000"/>
                </a:schemeClr>
              </a:solidFill>
            </a:endParaRPr>
          </a:p>
          <a:p>
            <a:pPr marL="0" indent="0" algn="just">
              <a:buNone/>
            </a:pPr>
            <a:endParaRPr lang="ru-RU" dirty="0"/>
          </a:p>
          <a:p>
            <a:pPr algn="just"/>
            <a:r>
              <a:rPr lang="ru-RU" dirty="0" smtClean="0"/>
              <a:t>- </a:t>
            </a:r>
            <a:r>
              <a:rPr lang="ru-RU" sz="1400" b="1" dirty="0" smtClean="0"/>
              <a:t>направлено </a:t>
            </a:r>
            <a:r>
              <a:rPr lang="ru-RU" sz="1400" b="1" dirty="0" smtClean="0"/>
              <a:t>15 проектов </a:t>
            </a:r>
            <a:r>
              <a:rPr lang="ru-RU" sz="1400" b="1" dirty="0" smtClean="0"/>
              <a:t>нормативных </a:t>
            </a:r>
            <a:r>
              <a:rPr lang="ru-RU" sz="1400" b="1" dirty="0"/>
              <a:t>правовых </a:t>
            </a:r>
            <a:r>
              <a:rPr lang="ru-RU" sz="1400" b="1" dirty="0" smtClean="0"/>
              <a:t>актов в </a:t>
            </a:r>
            <a:r>
              <a:rPr lang="ru-RU" sz="1400" b="1" dirty="0" err="1" smtClean="0"/>
              <a:t>Тавдинскую</a:t>
            </a:r>
            <a:r>
              <a:rPr lang="ru-RU" sz="1400" b="1" dirty="0" smtClean="0"/>
              <a:t> городскую прокуратуру для проведения правовой антикоррупционной экспертизы</a:t>
            </a:r>
          </a:p>
          <a:p>
            <a:pPr algn="just"/>
            <a:r>
              <a:rPr lang="ru-RU" sz="1400" dirty="0" smtClean="0"/>
              <a:t>- </a:t>
            </a:r>
            <a:r>
              <a:rPr lang="ru-RU" sz="1400" b="1" dirty="0" smtClean="0"/>
              <a:t>размещено </a:t>
            </a:r>
            <a:r>
              <a:rPr lang="ru-RU" sz="1400" b="1" dirty="0" smtClean="0"/>
              <a:t>15 проектов </a:t>
            </a:r>
            <a:r>
              <a:rPr lang="ru-RU" sz="1400" b="1" dirty="0" smtClean="0"/>
              <a:t>нормативных правовых актов, разработанных МОУО – Управления образованием для проведения независимой антикоррупционной экспертизы на официальной сайте в сети «Интернет» в подразделе «Антикоррупционная экспертиза»</a:t>
            </a:r>
            <a:endParaRPr lang="ru-RU" sz="1400" b="1" dirty="0"/>
          </a:p>
        </p:txBody>
      </p:sp>
      <p:sp>
        <p:nvSpPr>
          <p:cNvPr id="4" name="Вертикальный свиток 3"/>
          <p:cNvSpPr/>
          <p:nvPr/>
        </p:nvSpPr>
        <p:spPr>
          <a:xfrm>
            <a:off x="4073236" y="5037513"/>
            <a:ext cx="1421477" cy="1305098"/>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38892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04875"/>
          </a:xfrm>
        </p:spPr>
        <p:txBody>
          <a:bodyPr>
            <a:normAutofit/>
          </a:bodyPr>
          <a:lstStyle/>
          <a:p>
            <a:r>
              <a:rPr lang="ru-RU" sz="2000" b="1" dirty="0" smtClean="0">
                <a:solidFill>
                  <a:schemeClr val="tx1"/>
                </a:solidFill>
              </a:rPr>
              <a:t>Совершенствование работы подразделений кадровых служб по профилактике коррупционных и иных правонарушений</a:t>
            </a:r>
            <a:endParaRPr lang="ru-RU" sz="2000" b="1" dirty="0">
              <a:solidFill>
                <a:schemeClr val="tx1"/>
              </a:solidFill>
            </a:endParaRPr>
          </a:p>
        </p:txBody>
      </p:sp>
      <p:sp>
        <p:nvSpPr>
          <p:cNvPr id="3" name="Объект 2"/>
          <p:cNvSpPr>
            <a:spLocks noGrp="1"/>
          </p:cNvSpPr>
          <p:nvPr>
            <p:ph idx="1"/>
          </p:nvPr>
        </p:nvSpPr>
        <p:spPr>
          <a:xfrm>
            <a:off x="677334" y="1531939"/>
            <a:ext cx="8596668" cy="3880773"/>
          </a:xfrm>
        </p:spPr>
        <p:txBody>
          <a:bodyPr/>
          <a:lstStyle/>
          <a:p>
            <a:pPr lvl="1" algn="just"/>
            <a:r>
              <a:rPr lang="ru-RU" sz="1800" dirty="0" smtClean="0">
                <a:latin typeface="Arial" panose="020B0604020202020204" pitchFamily="34" charset="0"/>
                <a:cs typeface="Arial" panose="020B0604020202020204" pitchFamily="34" charset="0"/>
              </a:rPr>
              <a:t>Муниципальными служащими МОУО – Управления образованием обязанность по представлению сведений о доходах, расходах, об имуществе и обязательствах имущественного характера (далее – сведения о доходах) своих, своего супруги (супруга) и несовершеннолетних детей исполнена своевременно</a:t>
            </a:r>
          </a:p>
          <a:p>
            <a:pPr lvl="1"/>
            <a:r>
              <a:rPr lang="ru-RU" sz="1800" dirty="0" smtClean="0"/>
              <a:t>Уведомления о фактах склонения муниципальных служащих МОУО – Управления образованием к совершению коррупционных правонарушений не поступали</a:t>
            </a:r>
          </a:p>
          <a:p>
            <a:endParaRPr lang="ru-RU" dirty="0"/>
          </a:p>
        </p:txBody>
      </p:sp>
    </p:spTree>
    <p:extLst>
      <p:ext uri="{BB962C8B-B14F-4D97-AF65-F5344CB8AC3E}">
        <p14:creationId xmlns:p14="http://schemas.microsoft.com/office/powerpoint/2010/main" val="2746761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52425"/>
            <a:ext cx="8596668" cy="1076325"/>
          </a:xfrm>
        </p:spPr>
        <p:txBody>
          <a:bodyPr/>
          <a:lstStyle/>
          <a:p>
            <a:r>
              <a:rPr lang="ru-RU" sz="2000" b="1" dirty="0">
                <a:solidFill>
                  <a:prstClr val="black"/>
                </a:solidFill>
              </a:rPr>
              <a:t>Совершенствование работы подразделений кадровых служб по профилактике коррупционных и иных правонарушений</a:t>
            </a:r>
            <a:endParaRPr lang="ru-RU" dirty="0"/>
          </a:p>
        </p:txBody>
      </p:sp>
      <p:sp>
        <p:nvSpPr>
          <p:cNvPr id="3" name="Объект 2"/>
          <p:cNvSpPr>
            <a:spLocks noGrp="1"/>
          </p:cNvSpPr>
          <p:nvPr>
            <p:ph idx="1"/>
          </p:nvPr>
        </p:nvSpPr>
        <p:spPr>
          <a:xfrm>
            <a:off x="677334" y="1465264"/>
            <a:ext cx="8596668" cy="3880773"/>
          </a:xfrm>
        </p:spPr>
        <p:txBody>
          <a:bodyPr>
            <a:normAutofit/>
          </a:bodyPr>
          <a:lstStyle/>
          <a:p>
            <a:endParaRPr lang="ru-RU" dirty="0" smtClean="0"/>
          </a:p>
          <a:p>
            <a:r>
              <a:rPr lang="ru-RU" dirty="0" smtClean="0"/>
              <a:t>Требования законодательства Российской Федерации о контроле за расходами лиц, замещающих должности осуществление служебных обязанностей (полномочий) по которым влечет за собой обязанность представлять сведения о доходах, а также контроля за расходами их супруг (супругов) и несовершеннолетних детей соблюдаются</a:t>
            </a:r>
            <a:endParaRPr lang="ru-RU" dirty="0"/>
          </a:p>
          <a:p>
            <a:pPr marL="0" indent="0">
              <a:buNone/>
            </a:pPr>
            <a:endParaRPr lang="ru-RU" dirty="0"/>
          </a:p>
          <a:p>
            <a:r>
              <a:rPr lang="ru-RU" dirty="0" smtClean="0"/>
              <a:t>Все муниципальные служащие МОУО – Управления образованием, обязанные представлять сведения о доходах своих, супруги (супруга) и несовершеннолетних детей, подключены к личному кабинету налогоплательщика</a:t>
            </a:r>
          </a:p>
        </p:txBody>
      </p:sp>
      <p:sp>
        <p:nvSpPr>
          <p:cNvPr id="4" name="Управляющая кнопка: далее 3">
            <a:hlinkClick r:id="" action="ppaction://hlinkshowjump?jump=nextslide" highlightClick="1"/>
          </p:cNvPr>
          <p:cNvSpPr/>
          <p:nvPr/>
        </p:nvSpPr>
        <p:spPr>
          <a:xfrm>
            <a:off x="3640975" y="5195455"/>
            <a:ext cx="1720734" cy="13632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23831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dirty="0" smtClean="0">
                <a:solidFill>
                  <a:schemeClr val="tx1"/>
                </a:solidFill>
              </a:rPr>
              <a:t>Комиссия по соблюдению требований к служебному поведению муниципальных служащих и урегулированию конфликта интересов в МОУО – Управление образованием </a:t>
            </a:r>
            <a:br>
              <a:rPr lang="ru-RU" sz="2000" b="1" dirty="0" smtClean="0">
                <a:solidFill>
                  <a:schemeClr val="tx1"/>
                </a:solidFill>
              </a:rPr>
            </a:br>
            <a:r>
              <a:rPr lang="ru-RU" sz="1000" dirty="0" smtClean="0">
                <a:solidFill>
                  <a:schemeClr val="tx1"/>
                </a:solidFill>
                <a:latin typeface="Arial" panose="020B0604020202020204" pitchFamily="34" charset="0"/>
                <a:cs typeface="Arial" panose="020B0604020202020204" pitchFamily="34" charset="0"/>
              </a:rPr>
              <a:t>(приказ МОУО –Управления образованием от </a:t>
            </a:r>
            <a:r>
              <a:rPr lang="ru-RU" sz="1300" dirty="0">
                <a:solidFill>
                  <a:schemeClr val="tx1"/>
                </a:solidFill>
                <a:latin typeface="Arial" panose="020B0604020202020204" pitchFamily="34" charset="0"/>
                <a:cs typeface="Arial" panose="020B0604020202020204" pitchFamily="34" charset="0"/>
              </a:rPr>
              <a:t>09.11.2023 № </a:t>
            </a:r>
            <a:r>
              <a:rPr lang="ru-RU" sz="1300" dirty="0" smtClean="0">
                <a:solidFill>
                  <a:schemeClr val="tx1"/>
                </a:solidFill>
                <a:latin typeface="Arial" panose="020B0604020202020204" pitchFamily="34" charset="0"/>
                <a:cs typeface="Arial" panose="020B0604020202020204" pitchFamily="34" charset="0"/>
              </a:rPr>
              <a:t>565)</a:t>
            </a:r>
            <a:endParaRPr lang="ru-RU" sz="1300" dirty="0">
              <a:solidFill>
                <a:schemeClr val="tx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pPr marL="0" indent="0">
              <a:buNone/>
            </a:pPr>
            <a:r>
              <a:rPr lang="ru-RU" dirty="0" smtClean="0"/>
              <a:t>Комиссия по соблюдению требований рассматривает вопросы, связанные с:</a:t>
            </a:r>
          </a:p>
          <a:p>
            <a:pPr>
              <a:buFontTx/>
              <a:buChar char="-"/>
            </a:pPr>
            <a:r>
              <a:rPr lang="ru-RU" dirty="0" smtClean="0"/>
              <a:t>соблюдением ограничений и запретов, требований о предотвращении или урегулировании конфликта интересов, исполнением обязанностей, установленных антикоррупционным законодательством муниципальных служащих МОУО – Управления образованием</a:t>
            </a:r>
          </a:p>
          <a:p>
            <a:pPr>
              <a:buFontTx/>
              <a:buChar char="-"/>
            </a:pPr>
            <a:r>
              <a:rPr lang="ru-RU" dirty="0" smtClean="0"/>
              <a:t>-осуществлением в МОУО – Управление образованием мер по предупреждению коррупции</a:t>
            </a:r>
            <a:endParaRPr lang="ru-RU" dirty="0"/>
          </a:p>
        </p:txBody>
      </p:sp>
      <p:sp>
        <p:nvSpPr>
          <p:cNvPr id="4" name="Прямоугольник 3"/>
          <p:cNvSpPr/>
          <p:nvPr/>
        </p:nvSpPr>
        <p:spPr>
          <a:xfrm>
            <a:off x="3973484" y="4705004"/>
            <a:ext cx="515389" cy="1014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p:cNvSpPr/>
          <p:nvPr/>
        </p:nvSpPr>
        <p:spPr>
          <a:xfrm>
            <a:off x="3931919" y="6004548"/>
            <a:ext cx="598517" cy="5340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28477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b="1" dirty="0">
                <a:solidFill>
                  <a:prstClr val="black"/>
                </a:solidFill>
                <a:cs typeface="Arial" panose="020B0604020202020204" pitchFamily="34" charset="0"/>
              </a:rPr>
              <a:t>Комиссия по соблюдению требований к служебному поведению муниципальных служащих и урегулированию конфликта интересов в МОУО – Управление образованием </a:t>
            </a:r>
            <a:br>
              <a:rPr lang="ru-RU" sz="2000" b="1" dirty="0">
                <a:solidFill>
                  <a:prstClr val="black"/>
                </a:solidFill>
                <a:cs typeface="Arial" panose="020B0604020202020204" pitchFamily="34" charset="0"/>
              </a:rPr>
            </a:br>
            <a:endParaRPr lang="ru-RU" b="1" dirty="0">
              <a:cs typeface="Arial" panose="020B0604020202020204" pitchFamily="34" charset="0"/>
            </a:endParaRPr>
          </a:p>
        </p:txBody>
      </p:sp>
      <p:sp>
        <p:nvSpPr>
          <p:cNvPr id="3" name="Объект 2"/>
          <p:cNvSpPr>
            <a:spLocks noGrp="1"/>
          </p:cNvSpPr>
          <p:nvPr>
            <p:ph idx="1"/>
          </p:nvPr>
        </p:nvSpPr>
        <p:spPr/>
        <p:txBody>
          <a:bodyPr/>
          <a:lstStyle/>
          <a:p>
            <a:pPr algn="ctr"/>
            <a:r>
              <a:rPr lang="ru-RU" dirty="0" smtClean="0"/>
              <a:t>Вопросы, рассмотренные в </a:t>
            </a:r>
            <a:r>
              <a:rPr lang="ru-RU" dirty="0" smtClean="0"/>
              <a:t>2025 </a:t>
            </a:r>
            <a:r>
              <a:rPr lang="ru-RU" dirty="0" smtClean="0"/>
              <a:t>году Комиссией по соблюдению требований к служебному поведению:</a:t>
            </a:r>
          </a:p>
          <a:p>
            <a:pPr algn="just"/>
            <a:r>
              <a:rPr lang="ru-RU" u="sng" dirty="0" smtClean="0"/>
              <a:t>17.07. 2025 </a:t>
            </a:r>
            <a:r>
              <a:rPr lang="ru-RU" u="sng" dirty="0" smtClean="0"/>
              <a:t>года</a:t>
            </a:r>
          </a:p>
          <a:p>
            <a:pPr marL="0" indent="0" algn="just">
              <a:buNone/>
            </a:pPr>
            <a:r>
              <a:rPr lang="ru-RU" dirty="0" smtClean="0"/>
              <a:t> -</a:t>
            </a:r>
            <a:r>
              <a:rPr lang="ru-RU" dirty="0"/>
              <a:t> О рассмотрении результатов текущей оценки коррупционных рисков в Муниципальном органе управления образованием – Управлении образованием Тавдинского городского округа в </a:t>
            </a:r>
            <a:r>
              <a:rPr lang="ru-RU" dirty="0" smtClean="0"/>
              <a:t>2025 </a:t>
            </a:r>
            <a:r>
              <a:rPr lang="ru-RU" dirty="0"/>
              <a:t>году.</a:t>
            </a:r>
            <a:endParaRPr lang="ru-RU" dirty="0" smtClean="0"/>
          </a:p>
        </p:txBody>
      </p:sp>
      <p:cxnSp>
        <p:nvCxnSpPr>
          <p:cNvPr id="5" name="Прямая соединительная линия 4"/>
          <p:cNvCxnSpPr/>
          <p:nvPr/>
        </p:nvCxnSpPr>
        <p:spPr>
          <a:xfrm>
            <a:off x="781396" y="4788130"/>
            <a:ext cx="6591993" cy="66502"/>
          </a:xfrm>
          <a:prstGeom prst="line">
            <a:avLst/>
          </a:prstGeom>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7373389" y="4684222"/>
            <a:ext cx="432261" cy="3408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69535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dirty="0" smtClean="0">
                <a:solidFill>
                  <a:schemeClr val="tx1"/>
                </a:solidFill>
              </a:rPr>
              <a:t>О работе с обращениями граждан в МОУО – Управление образованием в </a:t>
            </a:r>
            <a:r>
              <a:rPr lang="ru-RU" sz="2000" b="1" dirty="0" smtClean="0">
                <a:solidFill>
                  <a:schemeClr val="tx1"/>
                </a:solidFill>
              </a:rPr>
              <a:t>2025 </a:t>
            </a:r>
            <a:r>
              <a:rPr lang="ru-RU" sz="2000" b="1" dirty="0" smtClean="0">
                <a:solidFill>
                  <a:schemeClr val="tx1"/>
                </a:solidFill>
              </a:rPr>
              <a:t>году</a:t>
            </a:r>
            <a:endParaRPr lang="ru-RU" sz="2000" b="1" dirty="0">
              <a:solidFill>
                <a:schemeClr val="tx1"/>
              </a:solidFill>
            </a:endParaRPr>
          </a:p>
        </p:txBody>
      </p:sp>
      <p:sp>
        <p:nvSpPr>
          <p:cNvPr id="3" name="Объект 2"/>
          <p:cNvSpPr>
            <a:spLocks noGrp="1"/>
          </p:cNvSpPr>
          <p:nvPr>
            <p:ph idx="1"/>
          </p:nvPr>
        </p:nvSpPr>
        <p:spPr>
          <a:xfrm>
            <a:off x="677334" y="1647825"/>
            <a:ext cx="8596668" cy="4393537"/>
          </a:xfrm>
        </p:spPr>
        <p:txBody>
          <a:bodyPr>
            <a:normAutofit/>
          </a:bodyPr>
          <a:lstStyle/>
          <a:p>
            <a:r>
              <a:rPr lang="ru-RU" dirty="0" smtClean="0"/>
              <a:t>МОУО – Управлением образованием обеспечена возможность оперативного сообщения гражданами и организациями информации о фактах коррупции в действиях (бездействии) муниципальных служащих МОУО – Управления образованием.</a:t>
            </a:r>
          </a:p>
          <a:p>
            <a:pPr marL="400050" lvl="1" indent="0" algn="ctr">
              <a:buNone/>
            </a:pPr>
            <a:r>
              <a:rPr lang="ru-RU" dirty="0"/>
              <a:t>	</a:t>
            </a:r>
            <a:r>
              <a:rPr lang="ru-RU" dirty="0" smtClean="0"/>
              <a:t>		</a:t>
            </a:r>
            <a:r>
              <a:rPr lang="ru-RU" i="1" dirty="0" smtClean="0"/>
              <a:t>Сообщить информацию по фактам коррупционных проявлений со стороны муниципальных служащих можно:</a:t>
            </a:r>
          </a:p>
          <a:p>
            <a:pPr marL="400050" lvl="1" indent="0" algn="ctr">
              <a:buNone/>
            </a:pPr>
            <a:endParaRPr lang="ru-RU" i="1" dirty="0"/>
          </a:p>
          <a:p>
            <a:r>
              <a:rPr lang="ru-RU" sz="1400" dirty="0" smtClean="0"/>
              <a:t>письменно по адресу: 623950, г. Тавда, ул. Ленина. 78А, МОУО –Управление образованием Тавдинского городского округа или в ходе личного приема граждан и организаций; </a:t>
            </a:r>
          </a:p>
          <a:p>
            <a:r>
              <a:rPr lang="ru-RU" sz="1400" dirty="0" smtClean="0"/>
              <a:t>в электронной форме по адресу</a:t>
            </a:r>
            <a:r>
              <a:rPr lang="ru-RU" dirty="0" smtClean="0"/>
              <a:t>: </a:t>
            </a:r>
            <a:r>
              <a:rPr lang="en-US" dirty="0" smtClean="0"/>
              <a:t>guo.tavda@mail.ru</a:t>
            </a:r>
            <a:endParaRPr lang="ru-RU" dirty="0" smtClean="0"/>
          </a:p>
          <a:p>
            <a:r>
              <a:rPr lang="ru-RU" sz="1600" dirty="0" smtClean="0"/>
              <a:t>по </a:t>
            </a:r>
            <a:r>
              <a:rPr lang="ru-RU" sz="1600" dirty="0"/>
              <a:t>телефону </a:t>
            </a:r>
            <a:r>
              <a:rPr lang="ru-RU" sz="1600" b="1" dirty="0"/>
              <a:t>(34360) 9-95-36</a:t>
            </a:r>
            <a:r>
              <a:rPr lang="ru-RU" sz="1600" dirty="0"/>
              <a:t> - ответственному за работу и организацию мониторинга по противодействию коррупции </a:t>
            </a:r>
          </a:p>
          <a:p>
            <a:pPr marL="400050" lvl="1" indent="0" algn="just">
              <a:buNone/>
            </a:pPr>
            <a:endParaRPr lang="ru-RU" dirty="0"/>
          </a:p>
        </p:txBody>
      </p:sp>
      <p:sp>
        <p:nvSpPr>
          <p:cNvPr id="4" name="Прямоугольник 3"/>
          <p:cNvSpPr/>
          <p:nvPr/>
        </p:nvSpPr>
        <p:spPr>
          <a:xfrm>
            <a:off x="8994371" y="3973484"/>
            <a:ext cx="540327" cy="39901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 name="Прямая соединительная линия 5"/>
          <p:cNvCxnSpPr/>
          <p:nvPr/>
        </p:nvCxnSpPr>
        <p:spPr>
          <a:xfrm>
            <a:off x="8994370" y="3973483"/>
            <a:ext cx="540327" cy="39901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flipH="1">
            <a:off x="8994370" y="3973483"/>
            <a:ext cx="540327" cy="399011"/>
          </a:xfrm>
          <a:prstGeom prst="line">
            <a:avLst/>
          </a:prstGeom>
        </p:spPr>
        <p:style>
          <a:lnRef idx="1">
            <a:schemeClr val="accent1"/>
          </a:lnRef>
          <a:fillRef idx="0">
            <a:schemeClr val="accent1"/>
          </a:fillRef>
          <a:effectRef idx="0">
            <a:schemeClr val="accent1"/>
          </a:effectRef>
          <a:fontRef idx="minor">
            <a:schemeClr val="tx1"/>
          </a:fontRef>
        </p:style>
      </p:cxnSp>
      <p:sp>
        <p:nvSpPr>
          <p:cNvPr id="9" name="Дуга 8"/>
          <p:cNvSpPr/>
          <p:nvPr/>
        </p:nvSpPr>
        <p:spPr>
          <a:xfrm>
            <a:off x="6276975" y="4495800"/>
            <a:ext cx="304800" cy="352425"/>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0" name="Дуга 9"/>
          <p:cNvSpPr/>
          <p:nvPr/>
        </p:nvSpPr>
        <p:spPr>
          <a:xfrm>
            <a:off x="6505575" y="4495800"/>
            <a:ext cx="152400" cy="180975"/>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1" name="Дуга 10"/>
          <p:cNvSpPr/>
          <p:nvPr/>
        </p:nvSpPr>
        <p:spPr>
          <a:xfrm rot="1137762">
            <a:off x="5895974" y="4495799"/>
            <a:ext cx="609600" cy="352425"/>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3982742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469</TotalTime>
  <Words>937</Words>
  <Application>Microsoft Office PowerPoint</Application>
  <PresentationFormat>Широкоэкранный</PresentationFormat>
  <Paragraphs>75</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Times New Roman</vt:lpstr>
      <vt:lpstr>Trebuchet MS</vt:lpstr>
      <vt:lpstr>Wingdings 3</vt:lpstr>
      <vt:lpstr>Аспект</vt:lpstr>
      <vt:lpstr>ОТЧЕТ об исполнении в 2025 году Плана мероприятий Муниципального органа управления образованием – Управления образованием Тавдинского муниципального округа по противодействию коррупции</vt:lpstr>
      <vt:lpstr>Исполнение мероприятий Национального плана противодействия коррупции на 2025-2029 годы</vt:lpstr>
      <vt:lpstr>Совершенствование нормативного правового обеспечения деятельности по противодействию коррупции</vt:lpstr>
      <vt:lpstr>Результативность антикоррупционной экспертизы нормативных правовых актов и проектов нормативных правовых актов</vt:lpstr>
      <vt:lpstr>Совершенствование работы подразделений кадровых служб по профилактике коррупционных и иных правонарушений</vt:lpstr>
      <vt:lpstr>Совершенствование работы подразделений кадровых служб по профилактике коррупционных и иных правонарушений</vt:lpstr>
      <vt:lpstr>Комиссия по соблюдению требований к служебному поведению муниципальных служащих и урегулированию конфликта интересов в МОУО – Управление образованием  (приказ МОУО –Управления образованием от 09.11.2023 № 565)</vt:lpstr>
      <vt:lpstr>Комиссия по соблюдению требований к служебному поведению муниципальных служащих и урегулированию конфликта интересов в МОУО – Управление образованием  </vt:lpstr>
      <vt:lpstr>О работе с обращениями граждан в МОУО – Управление образованием в 2025 году</vt:lpstr>
      <vt:lpstr>О работе с обращениями граждан в МОУО – Управление образованием в 2025 году</vt:lpstr>
      <vt:lpstr>Достижение целевых показателей в 2025 году</vt:lpstr>
      <vt:lpstr>    СПАСИБО ЗА ВНИМАНИЕ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metodkabinet-2</dc:creator>
  <cp:lastModifiedBy>metodkabinet-2</cp:lastModifiedBy>
  <cp:revision>27</cp:revision>
  <dcterms:created xsi:type="dcterms:W3CDTF">2024-02-02T04:09:11Z</dcterms:created>
  <dcterms:modified xsi:type="dcterms:W3CDTF">2026-02-09T05:56:41Z</dcterms:modified>
</cp:coreProperties>
</file>